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8" r:id="rId2"/>
    <p:sldId id="266" r:id="rId3"/>
    <p:sldId id="303" r:id="rId4"/>
    <p:sldId id="259" r:id="rId5"/>
    <p:sldId id="296" r:id="rId6"/>
    <p:sldId id="276" r:id="rId7"/>
    <p:sldId id="274" r:id="rId8"/>
    <p:sldId id="275" r:id="rId9"/>
    <p:sldId id="297" r:id="rId10"/>
    <p:sldId id="278" r:id="rId11"/>
    <p:sldId id="279" r:id="rId12"/>
    <p:sldId id="295" r:id="rId13"/>
    <p:sldId id="280" r:id="rId14"/>
    <p:sldId id="281" r:id="rId15"/>
    <p:sldId id="282" r:id="rId16"/>
    <p:sldId id="299" r:id="rId17"/>
    <p:sldId id="283" r:id="rId18"/>
    <p:sldId id="284" r:id="rId19"/>
    <p:sldId id="285" r:id="rId20"/>
    <p:sldId id="286" r:id="rId21"/>
    <p:sldId id="287" r:id="rId22"/>
    <p:sldId id="288" r:id="rId23"/>
    <p:sldId id="294" r:id="rId24"/>
    <p:sldId id="289" r:id="rId25"/>
    <p:sldId id="277" r:id="rId26"/>
    <p:sldId id="301" r:id="rId27"/>
    <p:sldId id="290" r:id="rId28"/>
    <p:sldId id="291" r:id="rId29"/>
    <p:sldId id="292" r:id="rId30"/>
    <p:sldId id="293" r:id="rId31"/>
    <p:sldId id="304" r:id="rId32"/>
    <p:sldId id="302" r:id="rId33"/>
    <p:sldId id="273" r:id="rId34"/>
    <p:sldId id="265" r:id="rId35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B08"/>
    <a:srgbClr val="1DBA30"/>
    <a:srgbClr val="25E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7" autoAdjust="0"/>
    <p:restoredTop sz="93020" autoAdjust="0"/>
  </p:normalViewPr>
  <p:slideViewPr>
    <p:cSldViewPr snapToGrid="0" snapToObjects="1">
      <p:cViewPr varScale="1">
        <p:scale>
          <a:sx n="75" d="100"/>
          <a:sy n="75" d="100"/>
        </p:scale>
        <p:origin x="52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73654-0CF2-3641-830A-AB1348B6763E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68E0B4CA-DFDE-A845-B807-FEED1CE5DFFE}">
      <dgm:prSet phldrT="[Teksti]"/>
      <dgm:spPr/>
      <dgm:t>
        <a:bodyPr/>
        <a:lstStyle/>
        <a:p>
          <a:r>
            <a:rPr lang="fi-FI" dirty="0"/>
            <a:t>Asiakkaat</a:t>
          </a:r>
        </a:p>
      </dgm:t>
    </dgm:pt>
    <dgm:pt modelId="{6092853D-6DEC-8443-8B25-E4C3E4BB373C}" type="parTrans" cxnId="{54F6316B-616F-7549-9AEC-CDD622B32DB7}">
      <dgm:prSet/>
      <dgm:spPr/>
      <dgm:t>
        <a:bodyPr/>
        <a:lstStyle/>
        <a:p>
          <a:endParaRPr lang="fi-FI"/>
        </a:p>
      </dgm:t>
    </dgm:pt>
    <dgm:pt modelId="{95182D7A-9BFE-C040-B316-836A11BECAE4}" type="sibTrans" cxnId="{54F6316B-616F-7549-9AEC-CDD622B32DB7}">
      <dgm:prSet/>
      <dgm:spPr/>
      <dgm:t>
        <a:bodyPr/>
        <a:lstStyle/>
        <a:p>
          <a:endParaRPr lang="fi-FI"/>
        </a:p>
      </dgm:t>
    </dgm:pt>
    <dgm:pt modelId="{A02473DC-3F65-5A4F-8D84-80904E288880}">
      <dgm:prSet phldrT="[Teksti]"/>
      <dgm:spPr/>
      <dgm:t>
        <a:bodyPr/>
        <a:lstStyle/>
        <a:p>
          <a:r>
            <a:rPr lang="fi-FI" dirty="0"/>
            <a:t>Kustannukset</a:t>
          </a:r>
        </a:p>
      </dgm:t>
    </dgm:pt>
    <dgm:pt modelId="{AFD3B355-8BF3-4B43-B3E0-8AB940918B44}" type="parTrans" cxnId="{1BD52F48-DE92-6146-AE16-B50220DDD862}">
      <dgm:prSet/>
      <dgm:spPr/>
      <dgm:t>
        <a:bodyPr/>
        <a:lstStyle/>
        <a:p>
          <a:endParaRPr lang="fi-FI"/>
        </a:p>
      </dgm:t>
    </dgm:pt>
    <dgm:pt modelId="{40EAA16F-DDC0-374C-A86F-C99FFEB6B6A2}" type="sibTrans" cxnId="{1BD52F48-DE92-6146-AE16-B50220DDD862}">
      <dgm:prSet/>
      <dgm:spPr/>
      <dgm:t>
        <a:bodyPr/>
        <a:lstStyle/>
        <a:p>
          <a:endParaRPr lang="fi-FI"/>
        </a:p>
      </dgm:t>
    </dgm:pt>
    <dgm:pt modelId="{640FFE61-B24B-8C45-AEF6-56EBD464809E}">
      <dgm:prSet phldrT="[Teksti]"/>
      <dgm:spPr/>
      <dgm:t>
        <a:bodyPr/>
        <a:lstStyle/>
        <a:p>
          <a:r>
            <a:rPr lang="fi-FI" dirty="0"/>
            <a:t>Kilpailijat</a:t>
          </a:r>
        </a:p>
      </dgm:t>
    </dgm:pt>
    <dgm:pt modelId="{55C97A08-5064-5C4A-A442-B4C0C6576686}" type="parTrans" cxnId="{F929A390-6BA6-224C-AEC4-34118A90E256}">
      <dgm:prSet/>
      <dgm:spPr/>
      <dgm:t>
        <a:bodyPr/>
        <a:lstStyle/>
        <a:p>
          <a:endParaRPr lang="fi-FI"/>
        </a:p>
      </dgm:t>
    </dgm:pt>
    <dgm:pt modelId="{C4A70EEE-A25D-D941-AED3-3BCB09E5AD7D}" type="sibTrans" cxnId="{F929A390-6BA6-224C-AEC4-34118A90E256}">
      <dgm:prSet/>
      <dgm:spPr/>
      <dgm:t>
        <a:bodyPr/>
        <a:lstStyle/>
        <a:p>
          <a:endParaRPr lang="fi-FI"/>
        </a:p>
      </dgm:t>
    </dgm:pt>
    <dgm:pt modelId="{54925365-0146-3941-B6AF-C2110A0AFA42}" type="pres">
      <dgm:prSet presAssocID="{CBE73654-0CF2-3641-830A-AB1348B6763E}" presName="compositeShape" presStyleCnt="0">
        <dgm:presLayoutVars>
          <dgm:chMax val="7"/>
          <dgm:dir/>
          <dgm:resizeHandles val="exact"/>
        </dgm:presLayoutVars>
      </dgm:prSet>
      <dgm:spPr/>
    </dgm:pt>
    <dgm:pt modelId="{BFECAA59-C624-F74D-BA75-C51BAB829600}" type="pres">
      <dgm:prSet presAssocID="{CBE73654-0CF2-3641-830A-AB1348B6763E}" presName="wedge1" presStyleLbl="node1" presStyleIdx="0" presStyleCnt="3"/>
      <dgm:spPr/>
    </dgm:pt>
    <dgm:pt modelId="{4E1633F8-7D6F-8A4F-A25D-A433F67A65FB}" type="pres">
      <dgm:prSet presAssocID="{CBE73654-0CF2-3641-830A-AB1348B6763E}" presName="dummy1a" presStyleCnt="0"/>
      <dgm:spPr/>
    </dgm:pt>
    <dgm:pt modelId="{65509A5B-6265-9543-A3CF-B497D7E299BF}" type="pres">
      <dgm:prSet presAssocID="{CBE73654-0CF2-3641-830A-AB1348B6763E}" presName="dummy1b" presStyleCnt="0"/>
      <dgm:spPr/>
    </dgm:pt>
    <dgm:pt modelId="{7F7CF3E8-9C48-AB44-8D0C-26204038213A}" type="pres">
      <dgm:prSet presAssocID="{CBE73654-0CF2-3641-830A-AB1348B6763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B5FFDA8-BE74-6144-8F2A-012356B15406}" type="pres">
      <dgm:prSet presAssocID="{CBE73654-0CF2-3641-830A-AB1348B6763E}" presName="wedge2" presStyleLbl="node1" presStyleIdx="1" presStyleCnt="3"/>
      <dgm:spPr/>
    </dgm:pt>
    <dgm:pt modelId="{5FEE1414-5BC7-FE46-B976-5B39B9BD553B}" type="pres">
      <dgm:prSet presAssocID="{CBE73654-0CF2-3641-830A-AB1348B6763E}" presName="dummy2a" presStyleCnt="0"/>
      <dgm:spPr/>
    </dgm:pt>
    <dgm:pt modelId="{5C8749F6-B039-C244-B0CF-2A1B3E88807F}" type="pres">
      <dgm:prSet presAssocID="{CBE73654-0CF2-3641-830A-AB1348B6763E}" presName="dummy2b" presStyleCnt="0"/>
      <dgm:spPr/>
    </dgm:pt>
    <dgm:pt modelId="{0B301097-8509-A840-BC59-44D60CC92B7A}" type="pres">
      <dgm:prSet presAssocID="{CBE73654-0CF2-3641-830A-AB1348B6763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C1FF76F-904A-0144-A6A0-8F1BC8681CD3}" type="pres">
      <dgm:prSet presAssocID="{CBE73654-0CF2-3641-830A-AB1348B6763E}" presName="wedge3" presStyleLbl="node1" presStyleIdx="2" presStyleCnt="3"/>
      <dgm:spPr/>
    </dgm:pt>
    <dgm:pt modelId="{C6227E15-B207-CD45-A7E6-E8AFB67CBD42}" type="pres">
      <dgm:prSet presAssocID="{CBE73654-0CF2-3641-830A-AB1348B6763E}" presName="dummy3a" presStyleCnt="0"/>
      <dgm:spPr/>
    </dgm:pt>
    <dgm:pt modelId="{C504A9C1-D07D-9A42-B490-A679691BE32D}" type="pres">
      <dgm:prSet presAssocID="{CBE73654-0CF2-3641-830A-AB1348B6763E}" presName="dummy3b" presStyleCnt="0"/>
      <dgm:spPr/>
    </dgm:pt>
    <dgm:pt modelId="{A271BF05-C0C5-6D42-A0D9-B3550C727F95}" type="pres">
      <dgm:prSet presAssocID="{CBE73654-0CF2-3641-830A-AB1348B6763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44BEE3F-82AA-564D-BE10-E51CEA5C404B}" type="pres">
      <dgm:prSet presAssocID="{95182D7A-9BFE-C040-B316-836A11BECAE4}" presName="arrowWedge1" presStyleLbl="fgSibTrans2D1" presStyleIdx="0" presStyleCnt="3"/>
      <dgm:spPr/>
    </dgm:pt>
    <dgm:pt modelId="{3D0E5754-C99B-C046-AC60-2F9E0ACC4B9C}" type="pres">
      <dgm:prSet presAssocID="{40EAA16F-DDC0-374C-A86F-C99FFEB6B6A2}" presName="arrowWedge2" presStyleLbl="fgSibTrans2D1" presStyleIdx="1" presStyleCnt="3"/>
      <dgm:spPr/>
    </dgm:pt>
    <dgm:pt modelId="{1DDE4F6A-5261-EB4A-9DF5-2C553B2E2781}" type="pres">
      <dgm:prSet presAssocID="{C4A70EEE-A25D-D941-AED3-3BCB09E5AD7D}" presName="arrowWedge3" presStyleLbl="fgSibTrans2D1" presStyleIdx="2" presStyleCnt="3"/>
      <dgm:spPr/>
    </dgm:pt>
  </dgm:ptLst>
  <dgm:cxnLst>
    <dgm:cxn modelId="{BA69C117-AEC7-A944-A7EC-0C122BD9B1F0}" type="presOf" srcId="{68E0B4CA-DFDE-A845-B807-FEED1CE5DFFE}" destId="{7F7CF3E8-9C48-AB44-8D0C-26204038213A}" srcOrd="1" destOrd="0" presId="urn:microsoft.com/office/officeart/2005/8/layout/cycle8"/>
    <dgm:cxn modelId="{FF4DA519-5123-FB41-ABD2-65D9C273B982}" type="presOf" srcId="{640FFE61-B24B-8C45-AEF6-56EBD464809E}" destId="{0C1FF76F-904A-0144-A6A0-8F1BC8681CD3}" srcOrd="0" destOrd="0" presId="urn:microsoft.com/office/officeart/2005/8/layout/cycle8"/>
    <dgm:cxn modelId="{0B3EFB3E-5DF4-6A4B-9372-F505F8DB4C4A}" type="presOf" srcId="{640FFE61-B24B-8C45-AEF6-56EBD464809E}" destId="{A271BF05-C0C5-6D42-A0D9-B3550C727F95}" srcOrd="1" destOrd="0" presId="urn:microsoft.com/office/officeart/2005/8/layout/cycle8"/>
    <dgm:cxn modelId="{BD1A8166-F0AA-8E40-84C2-DCA3CB5D6A83}" type="presOf" srcId="{68E0B4CA-DFDE-A845-B807-FEED1CE5DFFE}" destId="{BFECAA59-C624-F74D-BA75-C51BAB829600}" srcOrd="0" destOrd="0" presId="urn:microsoft.com/office/officeart/2005/8/layout/cycle8"/>
    <dgm:cxn modelId="{1BD52F48-DE92-6146-AE16-B50220DDD862}" srcId="{CBE73654-0CF2-3641-830A-AB1348B6763E}" destId="{A02473DC-3F65-5A4F-8D84-80904E288880}" srcOrd="1" destOrd="0" parTransId="{AFD3B355-8BF3-4B43-B3E0-8AB940918B44}" sibTransId="{40EAA16F-DDC0-374C-A86F-C99FFEB6B6A2}"/>
    <dgm:cxn modelId="{54F6316B-616F-7549-9AEC-CDD622B32DB7}" srcId="{CBE73654-0CF2-3641-830A-AB1348B6763E}" destId="{68E0B4CA-DFDE-A845-B807-FEED1CE5DFFE}" srcOrd="0" destOrd="0" parTransId="{6092853D-6DEC-8443-8B25-E4C3E4BB373C}" sibTransId="{95182D7A-9BFE-C040-B316-836A11BECAE4}"/>
    <dgm:cxn modelId="{F929A390-6BA6-224C-AEC4-34118A90E256}" srcId="{CBE73654-0CF2-3641-830A-AB1348B6763E}" destId="{640FFE61-B24B-8C45-AEF6-56EBD464809E}" srcOrd="2" destOrd="0" parTransId="{55C97A08-5064-5C4A-A442-B4C0C6576686}" sibTransId="{C4A70EEE-A25D-D941-AED3-3BCB09E5AD7D}"/>
    <dgm:cxn modelId="{8185B790-50B4-6D40-BDA1-7224F979A972}" type="presOf" srcId="{A02473DC-3F65-5A4F-8D84-80904E288880}" destId="{8B5FFDA8-BE74-6144-8F2A-012356B15406}" srcOrd="0" destOrd="0" presId="urn:microsoft.com/office/officeart/2005/8/layout/cycle8"/>
    <dgm:cxn modelId="{A338E3B9-D066-6D44-BE18-8CB5D2F18E52}" type="presOf" srcId="{CBE73654-0CF2-3641-830A-AB1348B6763E}" destId="{54925365-0146-3941-B6AF-C2110A0AFA42}" srcOrd="0" destOrd="0" presId="urn:microsoft.com/office/officeart/2005/8/layout/cycle8"/>
    <dgm:cxn modelId="{28CC41F9-E68D-BE4D-AC5D-5C33D5F20106}" type="presOf" srcId="{A02473DC-3F65-5A4F-8D84-80904E288880}" destId="{0B301097-8509-A840-BC59-44D60CC92B7A}" srcOrd="1" destOrd="0" presId="urn:microsoft.com/office/officeart/2005/8/layout/cycle8"/>
    <dgm:cxn modelId="{96FEB3D7-A6FE-544F-8CAA-0F07D1CE2FBF}" type="presParOf" srcId="{54925365-0146-3941-B6AF-C2110A0AFA42}" destId="{BFECAA59-C624-F74D-BA75-C51BAB829600}" srcOrd="0" destOrd="0" presId="urn:microsoft.com/office/officeart/2005/8/layout/cycle8"/>
    <dgm:cxn modelId="{3F65F190-6EBA-7F4C-AD6A-A7DD93943B2A}" type="presParOf" srcId="{54925365-0146-3941-B6AF-C2110A0AFA42}" destId="{4E1633F8-7D6F-8A4F-A25D-A433F67A65FB}" srcOrd="1" destOrd="0" presId="urn:microsoft.com/office/officeart/2005/8/layout/cycle8"/>
    <dgm:cxn modelId="{E4A5FA9B-38E2-2042-9BFC-8CE87EE23497}" type="presParOf" srcId="{54925365-0146-3941-B6AF-C2110A0AFA42}" destId="{65509A5B-6265-9543-A3CF-B497D7E299BF}" srcOrd="2" destOrd="0" presId="urn:microsoft.com/office/officeart/2005/8/layout/cycle8"/>
    <dgm:cxn modelId="{B3B4919A-968A-EC4A-A7AD-1D4059EECCD5}" type="presParOf" srcId="{54925365-0146-3941-B6AF-C2110A0AFA42}" destId="{7F7CF3E8-9C48-AB44-8D0C-26204038213A}" srcOrd="3" destOrd="0" presId="urn:microsoft.com/office/officeart/2005/8/layout/cycle8"/>
    <dgm:cxn modelId="{CBE296FD-F42F-654B-8E24-2303B58EDE15}" type="presParOf" srcId="{54925365-0146-3941-B6AF-C2110A0AFA42}" destId="{8B5FFDA8-BE74-6144-8F2A-012356B15406}" srcOrd="4" destOrd="0" presId="urn:microsoft.com/office/officeart/2005/8/layout/cycle8"/>
    <dgm:cxn modelId="{2C78D8FA-4623-4448-8892-87F5C425A472}" type="presParOf" srcId="{54925365-0146-3941-B6AF-C2110A0AFA42}" destId="{5FEE1414-5BC7-FE46-B976-5B39B9BD553B}" srcOrd="5" destOrd="0" presId="urn:microsoft.com/office/officeart/2005/8/layout/cycle8"/>
    <dgm:cxn modelId="{1274C6CE-BA16-FB46-AB59-64450272FA3E}" type="presParOf" srcId="{54925365-0146-3941-B6AF-C2110A0AFA42}" destId="{5C8749F6-B039-C244-B0CF-2A1B3E88807F}" srcOrd="6" destOrd="0" presId="urn:microsoft.com/office/officeart/2005/8/layout/cycle8"/>
    <dgm:cxn modelId="{09F852F1-0BF3-A046-B3F4-05410ACB014D}" type="presParOf" srcId="{54925365-0146-3941-B6AF-C2110A0AFA42}" destId="{0B301097-8509-A840-BC59-44D60CC92B7A}" srcOrd="7" destOrd="0" presId="urn:microsoft.com/office/officeart/2005/8/layout/cycle8"/>
    <dgm:cxn modelId="{BE92EB9C-0C8A-184A-B33E-84E1CC6FCC17}" type="presParOf" srcId="{54925365-0146-3941-B6AF-C2110A0AFA42}" destId="{0C1FF76F-904A-0144-A6A0-8F1BC8681CD3}" srcOrd="8" destOrd="0" presId="urn:microsoft.com/office/officeart/2005/8/layout/cycle8"/>
    <dgm:cxn modelId="{2404C6C6-6685-B842-9E80-64BA18D7C753}" type="presParOf" srcId="{54925365-0146-3941-B6AF-C2110A0AFA42}" destId="{C6227E15-B207-CD45-A7E6-E8AFB67CBD42}" srcOrd="9" destOrd="0" presId="urn:microsoft.com/office/officeart/2005/8/layout/cycle8"/>
    <dgm:cxn modelId="{9CAD3F11-3BE2-A34D-AA51-2357EB3AC7A6}" type="presParOf" srcId="{54925365-0146-3941-B6AF-C2110A0AFA42}" destId="{C504A9C1-D07D-9A42-B490-A679691BE32D}" srcOrd="10" destOrd="0" presId="urn:microsoft.com/office/officeart/2005/8/layout/cycle8"/>
    <dgm:cxn modelId="{FBC63ECB-7A67-5942-9023-7B63BA308E07}" type="presParOf" srcId="{54925365-0146-3941-B6AF-C2110A0AFA42}" destId="{A271BF05-C0C5-6D42-A0D9-B3550C727F95}" srcOrd="11" destOrd="0" presId="urn:microsoft.com/office/officeart/2005/8/layout/cycle8"/>
    <dgm:cxn modelId="{16637AB3-C99E-C54A-83C3-1E5BF9C1FBA1}" type="presParOf" srcId="{54925365-0146-3941-B6AF-C2110A0AFA42}" destId="{A44BEE3F-82AA-564D-BE10-E51CEA5C404B}" srcOrd="12" destOrd="0" presId="urn:microsoft.com/office/officeart/2005/8/layout/cycle8"/>
    <dgm:cxn modelId="{DE4BD89A-2A50-E342-9F5F-2EF1930F39A4}" type="presParOf" srcId="{54925365-0146-3941-B6AF-C2110A0AFA42}" destId="{3D0E5754-C99B-C046-AC60-2F9E0ACC4B9C}" srcOrd="13" destOrd="0" presId="urn:microsoft.com/office/officeart/2005/8/layout/cycle8"/>
    <dgm:cxn modelId="{E18CF32E-2454-1140-AC2E-0598FEE4DF02}" type="presParOf" srcId="{54925365-0146-3941-B6AF-C2110A0AFA42}" destId="{1DDE4F6A-5261-EB4A-9DF5-2C553B2E278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CAA59-C624-F74D-BA75-C51BAB829600}">
      <dsp:nvSpPr>
        <dsp:cNvPr id="0" name=""/>
        <dsp:cNvSpPr/>
      </dsp:nvSpPr>
      <dsp:spPr>
        <a:xfrm>
          <a:off x="1561426" y="269464"/>
          <a:ext cx="3482313" cy="348231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Asiakkaat</a:t>
          </a:r>
        </a:p>
      </dsp:txBody>
      <dsp:txXfrm>
        <a:off x="3396688" y="1007383"/>
        <a:ext cx="1243683" cy="1036402"/>
      </dsp:txXfrm>
    </dsp:sp>
    <dsp:sp modelId="{8B5FFDA8-BE74-6144-8F2A-012356B15406}">
      <dsp:nvSpPr>
        <dsp:cNvPr id="0" name=""/>
        <dsp:cNvSpPr/>
      </dsp:nvSpPr>
      <dsp:spPr>
        <a:xfrm>
          <a:off x="1489707" y="393833"/>
          <a:ext cx="3482313" cy="348231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Kustannukset</a:t>
          </a:r>
        </a:p>
      </dsp:txBody>
      <dsp:txXfrm>
        <a:off x="2318830" y="2653191"/>
        <a:ext cx="1865524" cy="912034"/>
      </dsp:txXfrm>
    </dsp:sp>
    <dsp:sp modelId="{0C1FF76F-904A-0144-A6A0-8F1BC8681CD3}">
      <dsp:nvSpPr>
        <dsp:cNvPr id="0" name=""/>
        <dsp:cNvSpPr/>
      </dsp:nvSpPr>
      <dsp:spPr>
        <a:xfrm>
          <a:off x="1417988" y="269464"/>
          <a:ext cx="3482313" cy="348231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Kilpailijat</a:t>
          </a:r>
        </a:p>
      </dsp:txBody>
      <dsp:txXfrm>
        <a:off x="1821356" y="1007383"/>
        <a:ext cx="1243683" cy="1036402"/>
      </dsp:txXfrm>
    </dsp:sp>
    <dsp:sp modelId="{A44BEE3F-82AA-564D-BE10-E51CEA5C404B}">
      <dsp:nvSpPr>
        <dsp:cNvPr id="0" name=""/>
        <dsp:cNvSpPr/>
      </dsp:nvSpPr>
      <dsp:spPr>
        <a:xfrm>
          <a:off x="1346142" y="53892"/>
          <a:ext cx="3913456" cy="391345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0E5754-C99B-C046-AC60-2F9E0ACC4B9C}">
      <dsp:nvSpPr>
        <dsp:cNvPr id="0" name=""/>
        <dsp:cNvSpPr/>
      </dsp:nvSpPr>
      <dsp:spPr>
        <a:xfrm>
          <a:off x="1274136" y="178041"/>
          <a:ext cx="3913456" cy="391345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DE4F6A-5261-EB4A-9DF5-2C553B2E2781}">
      <dsp:nvSpPr>
        <dsp:cNvPr id="0" name=""/>
        <dsp:cNvSpPr/>
      </dsp:nvSpPr>
      <dsp:spPr>
        <a:xfrm>
          <a:off x="1202129" y="53892"/>
          <a:ext cx="3913456" cy="391345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8269A-69AE-2D47-B02E-0C20F5CA1ACF}" type="datetimeFigureOut">
              <a:rPr lang="fi-FI" smtClean="0"/>
              <a:t>27.2.2018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085FD-91D5-8544-937D-EA762BB5CF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4372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6CBF-61FD-1146-9914-6EB4C2B9C8F4}" type="datetimeFigureOut">
              <a:rPr lang="fi-FI" smtClean="0"/>
              <a:t>27.2.2018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CAEDB-AE9B-5B43-9944-59F5AE2AB1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12236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AEDB-AE9B-5B43-9944-59F5AE2AB1D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5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AEDB-AE9B-5B43-9944-59F5AE2AB1D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93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_bg_black_v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8"/>
            <a:ext cx="9144000" cy="6856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8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pic>
        <p:nvPicPr>
          <p:cNvPr id="9" name="Picture 8" descr="tt_logo_gray_v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5416" y="486410"/>
            <a:ext cx="1113790" cy="1113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_bg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8"/>
            <a:ext cx="9144000" cy="6856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575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219575"/>
            <a:ext cx="7772400" cy="6477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C44FC5-D81B-774B-9F99-301A88DFEAF9}" type="datetime1">
              <a:rPr lang="fi-FI" smtClean="0"/>
              <a:t>27.2.2018</a:t>
            </a:fld>
            <a:endParaRPr lang="fi-FI"/>
          </a:p>
        </p:txBody>
      </p:sp>
      <p:pic>
        <p:nvPicPr>
          <p:cNvPr id="7" name="Picture 6" descr="tt_logo_white_v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9650" y="486411"/>
            <a:ext cx="1113790" cy="1113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bg6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8"/>
            <a:ext cx="9144000" cy="6856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575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219575"/>
            <a:ext cx="7772400" cy="6477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BBE93A9-99C7-8645-A210-BA19A6742730}" type="datetime1">
              <a:rPr lang="fi-FI" smtClean="0"/>
              <a:t>27.2.2018</a:t>
            </a:fld>
            <a:endParaRPr lang="fi-FI"/>
          </a:p>
        </p:txBody>
      </p:sp>
      <p:pic>
        <p:nvPicPr>
          <p:cNvPr id="8" name="Picture 7" descr="tt_logo_white_v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9650" y="486411"/>
            <a:ext cx="1113790" cy="1113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bg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8"/>
            <a:ext cx="9144000" cy="6856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575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219575"/>
            <a:ext cx="7772400" cy="6477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6BA41EF-2A49-0C44-82D8-852B63DD1D46}" type="datetime1">
              <a:rPr lang="fi-FI" smtClean="0"/>
              <a:t>27.2.2018</a:t>
            </a:fld>
            <a:endParaRPr lang="fi-FI"/>
          </a:p>
        </p:txBody>
      </p:sp>
      <p:pic>
        <p:nvPicPr>
          <p:cNvPr id="8" name="Picture 7" descr="tt_logo_black_v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2137" y="486412"/>
            <a:ext cx="1109868" cy="1109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_bg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8"/>
            <a:ext cx="9144000" cy="68568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4980A-E033-E442-B446-CC5EC8FC53EB}" type="datetime1">
              <a:rPr lang="fi-FI" smtClean="0"/>
              <a:t>27.2.2018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4915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g7.png"/>
          <p:cNvPicPr>
            <a:picLocks noChangeAspect="1"/>
          </p:cNvPicPr>
          <p:nvPr userDrawn="1"/>
        </p:nvPicPr>
        <p:blipFill>
          <a:blip r:embed="rId2"/>
          <a:srcRect t="24440" b="12586"/>
          <a:stretch>
            <a:fillRect/>
          </a:stretch>
        </p:blipFill>
        <p:spPr>
          <a:xfrm>
            <a:off x="0" y="2540000"/>
            <a:ext cx="9144000" cy="431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307"/>
            <a:ext cx="4114800" cy="3904193"/>
          </a:xfr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5009-A1A9-C848-AE27-5AE3B0BB960B}" type="datetime1">
              <a:rPr lang="fi-FI" smtClean="0"/>
              <a:t>27.2.2018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Hinnoittelu - Timo Toivanen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F9AF-93B8-2D4B-A46D-7A3E8553261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24400" y="1874307"/>
            <a:ext cx="4114800" cy="3904193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pic>
        <p:nvPicPr>
          <p:cNvPr id="12" name="Picture 5" descr="slide_bg_white_v2.png"/>
          <p:cNvPicPr>
            <a:picLocks noChangeAspect="1"/>
          </p:cNvPicPr>
          <p:nvPr userDrawn="1"/>
        </p:nvPicPr>
        <p:blipFill>
          <a:blip r:embed="rId3"/>
          <a:srcRect b="12463"/>
          <a:stretch>
            <a:fillRect/>
          </a:stretch>
        </p:blipFill>
        <p:spPr>
          <a:xfrm>
            <a:off x="0" y="855697"/>
            <a:ext cx="9144000" cy="60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80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2C4C-6CFD-264C-AF75-3E64DF82FF7C}" type="datetime1">
              <a:rPr lang="fi-FI" smtClean="0"/>
              <a:t>27.2.2018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Hinnoittelu - Timo Toivanen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ED34-F421-4281-9E25-AC9D56211B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29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ECAB-E205-BB46-9A9C-622EB099D7BC}" type="datetime1">
              <a:rPr lang="fi-FI" smtClean="0"/>
              <a:t>27.2.2018</a:t>
            </a:fld>
            <a:endParaRPr lang="fi-FI"/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57200" y="59912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4"/>
          </p:nvPr>
        </p:nvSpPr>
        <p:spPr>
          <a:xfrm>
            <a:off x="457200" y="6363565"/>
            <a:ext cx="1092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C160D-F99C-6A4F-AD85-1998FDDDA45D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bg7.png"/>
          <p:cNvPicPr>
            <a:picLocks noChangeAspect="1"/>
          </p:cNvPicPr>
          <p:nvPr userDrawn="1"/>
        </p:nvPicPr>
        <p:blipFill>
          <a:blip r:embed="rId2"/>
          <a:srcRect t="24440" b="12586"/>
          <a:stretch>
            <a:fillRect/>
          </a:stretch>
        </p:blipFill>
        <p:spPr>
          <a:xfrm>
            <a:off x="0" y="2540000"/>
            <a:ext cx="9144000" cy="431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307"/>
            <a:ext cx="4114800" cy="3904193"/>
          </a:xfr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83B6-5803-6F42-B177-00688F806151}" type="datetime1">
              <a:rPr lang="fi-FI" smtClean="0"/>
              <a:t>27.2.2018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Hinnoittelu - Timo Toivanen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F9AF-93B8-2D4B-A46D-7A3E8553261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24400" y="1874307"/>
            <a:ext cx="4114800" cy="3904193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pic>
        <p:nvPicPr>
          <p:cNvPr id="12" name="Picture 5" descr="slide_bg_white_v2.png"/>
          <p:cNvPicPr>
            <a:picLocks noChangeAspect="1"/>
          </p:cNvPicPr>
          <p:nvPr userDrawn="1"/>
        </p:nvPicPr>
        <p:blipFill>
          <a:blip r:embed="rId3"/>
          <a:srcRect b="12463"/>
          <a:stretch>
            <a:fillRect/>
          </a:stretch>
        </p:blipFill>
        <p:spPr>
          <a:xfrm>
            <a:off x="0" y="855697"/>
            <a:ext cx="9144000" cy="60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3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A064-4A93-C243-AEB5-EABEACB83E47}" type="datetime1">
              <a:rPr lang="fi-FI" smtClean="0"/>
              <a:t>27.2.2018</a:t>
            </a:fld>
            <a:endParaRPr lang="fi-FI"/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57200" y="59912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4"/>
          </p:nvPr>
        </p:nvSpPr>
        <p:spPr>
          <a:xfrm>
            <a:off x="457200" y="6363565"/>
            <a:ext cx="1092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C160D-F99C-6A4F-AD85-1998FDDDA45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70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_bg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8"/>
            <a:ext cx="9144000" cy="6856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3E3E800-E86F-F846-9799-D2B2652112DB}" type="datetime1">
              <a:rPr lang="fi-FI" smtClean="0"/>
              <a:t>27.2.2018</a:t>
            </a:fld>
            <a:endParaRPr lang="fi-FI"/>
          </a:p>
        </p:txBody>
      </p:sp>
      <p:pic>
        <p:nvPicPr>
          <p:cNvPr id="11" name="Picture 10" descr="tt_logo_black_v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2137" y="486412"/>
            <a:ext cx="1109868" cy="1109868"/>
          </a:xfrm>
          <a:prstGeom prst="rect">
            <a:avLst/>
          </a:prstGeom>
        </p:spPr>
      </p:pic>
      <p:sp>
        <p:nvSpPr>
          <p:cNvPr id="9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57200" y="59911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10" name="Dian numeron paikkamerkki 4"/>
          <p:cNvSpPr>
            <a:spLocks noGrp="1"/>
          </p:cNvSpPr>
          <p:nvPr>
            <p:ph type="sldNum" sz="quarter" idx="4"/>
          </p:nvPr>
        </p:nvSpPr>
        <p:spPr>
          <a:xfrm>
            <a:off x="457200" y="6363565"/>
            <a:ext cx="1092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C160D-F99C-6A4F-AD85-1998FDDDA45D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b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575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219575"/>
            <a:ext cx="7772400" cy="6477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DA07D4-CFC5-DE4C-98B2-193FAAE0B3C0}" type="datetime1">
              <a:rPr lang="fi-FI" smtClean="0"/>
              <a:t>27.2.2018</a:t>
            </a:fld>
            <a:endParaRPr lang="fi-FI"/>
          </a:p>
        </p:txBody>
      </p:sp>
      <p:pic>
        <p:nvPicPr>
          <p:cNvPr id="9" name="Picture 8" descr="tt_logo_white_v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9650" y="486411"/>
            <a:ext cx="1113790" cy="1113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_bg_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8"/>
            <a:ext cx="9144000" cy="6856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575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219575"/>
            <a:ext cx="7772400" cy="6477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D7F477-E588-7B43-AA3E-D8D099DB25E4}" type="datetime1">
              <a:rPr lang="fi-FI" smtClean="0"/>
              <a:t>27.2.2018</a:t>
            </a:fld>
            <a:endParaRPr lang="fi-FI"/>
          </a:p>
        </p:txBody>
      </p:sp>
      <p:pic>
        <p:nvPicPr>
          <p:cNvPr id="9" name="Picture 8" descr="tt_logo_white_v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9650" y="486411"/>
            <a:ext cx="1113790" cy="1113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bg_gree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8"/>
            <a:ext cx="9144000" cy="6856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575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219575"/>
            <a:ext cx="7772400" cy="6477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89A2AB4-4268-CC47-90C9-7991E4910C16}" type="datetime1">
              <a:rPr lang="fi-FI" smtClean="0"/>
              <a:t>27.2.2018</a:t>
            </a:fld>
            <a:endParaRPr lang="fi-FI"/>
          </a:p>
        </p:txBody>
      </p:sp>
      <p:pic>
        <p:nvPicPr>
          <p:cNvPr id="10" name="Picture 9" descr="tt_logo_black_v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2137" y="486412"/>
            <a:ext cx="1109868" cy="1109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_bg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8"/>
            <a:ext cx="9144000" cy="6856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575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219575"/>
            <a:ext cx="7772400" cy="6477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9FBFC9B-0751-B445-A1D6-6390B1E18A97}" type="datetime1">
              <a:rPr lang="fi-FI" smtClean="0"/>
              <a:t>27.2.2018</a:t>
            </a:fld>
            <a:endParaRPr lang="fi-FI"/>
          </a:p>
        </p:txBody>
      </p:sp>
      <p:pic>
        <p:nvPicPr>
          <p:cNvPr id="7" name="Picture 6" descr="tt_logo_black_v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22137" y="486412"/>
            <a:ext cx="1109868" cy="11098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t_logo_gray_v2.pn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725416" y="486410"/>
            <a:ext cx="1113790" cy="1113790"/>
          </a:xfrm>
          <a:prstGeom prst="rect">
            <a:avLst/>
          </a:prstGeom>
        </p:spPr>
      </p:pic>
      <p:pic>
        <p:nvPicPr>
          <p:cNvPr id="9" name="Picture 5" descr="slide_bg_white_v2.png"/>
          <p:cNvPicPr>
            <a:picLocks noChangeAspect="1"/>
          </p:cNvPicPr>
          <p:nvPr userDrawn="1"/>
        </p:nvPicPr>
        <p:blipFill>
          <a:blip r:embed="rId19"/>
          <a:srcRect b="12463"/>
          <a:stretch>
            <a:fillRect/>
          </a:stretch>
        </p:blipFill>
        <p:spPr>
          <a:xfrm>
            <a:off x="0" y="855697"/>
            <a:ext cx="9144000" cy="600230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8616" y="15271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EF976-5B15-F746-A6B4-EB31EBA83603}" type="datetime1">
              <a:rPr lang="fi-FI" smtClean="0"/>
              <a:t>27.2.2018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xfrm>
            <a:off x="457200" y="6363565"/>
            <a:ext cx="1092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C160D-F99C-6A4F-AD85-1998FDDDA45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457200" y="59911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68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2299"/>
            <a:ext cx="8229600" cy="388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Click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65" r:id="rId5"/>
    <p:sldLayoutId id="2147483651" r:id="rId6"/>
    <p:sldLayoutId id="2147483667" r:id="rId7"/>
    <p:sldLayoutId id="2147483668" r:id="rId8"/>
    <p:sldLayoutId id="2147483661" r:id="rId9"/>
    <p:sldLayoutId id="2147483660" r:id="rId10"/>
    <p:sldLayoutId id="2147483662" r:id="rId11"/>
    <p:sldLayoutId id="2147483664" r:id="rId12"/>
    <p:sldLayoutId id="2147483663" r:id="rId13"/>
    <p:sldLayoutId id="2147483671" r:id="rId14"/>
    <p:sldLayoutId id="2147483672" r:id="rId15"/>
    <p:sldLayoutId id="2147483673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Courier New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imo.toivanen@ttvalmennus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timo.toivanen@ttvalmennus.fi" TargetMode="Externa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9659"/>
            <a:ext cx="7772400" cy="1972991"/>
          </a:xfrm>
        </p:spPr>
        <p:txBody>
          <a:bodyPr>
            <a:normAutofit fontScale="90000"/>
          </a:bodyPr>
          <a:lstStyle/>
          <a:p>
            <a:r>
              <a:rPr lang="fi-FI" sz="4000" b="1" dirty="0"/>
              <a:t>Löydä tie tuloksellisuuteen oikean hinnoittelun avulla</a:t>
            </a:r>
            <a:br>
              <a:rPr lang="fi-FI" dirty="0"/>
            </a:br>
            <a:br>
              <a:rPr lang="fi-FI" dirty="0"/>
            </a:br>
            <a:r>
              <a:rPr lang="fi-FI" sz="3100" dirty="0"/>
              <a:t>Hinnoitteluvalmennus yrityksille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Timo Toivanen</a:t>
            </a:r>
          </a:p>
          <a:p>
            <a:r>
              <a:rPr lang="fi-FI" dirty="0">
                <a:solidFill>
                  <a:schemeClr val="bg1"/>
                </a:solidFill>
              </a:rPr>
              <a:t>oivalluttaja, yrittäjä, yritysvalmentaja, toimitusjohtaja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778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AA7E93-F5AF-8747-B305-9A72081A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Hinta kilpailukeinona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F98A0E-D22D-4E4D-8C66-B8BCCD845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Tuotteen arvon mittari ja muodostaja</a:t>
            </a:r>
          </a:p>
          <a:p>
            <a:pPr>
              <a:defRPr/>
            </a:pPr>
            <a:r>
              <a:rPr lang="fi-FI" dirty="0"/>
              <a:t>Kilpailuun vaikuttava tekijä</a:t>
            </a:r>
          </a:p>
          <a:p>
            <a:pPr>
              <a:defRPr/>
            </a:pPr>
            <a:r>
              <a:rPr lang="fi-FI" dirty="0"/>
              <a:t>Kannattavuuteen vaikuttava tekijä</a:t>
            </a:r>
          </a:p>
          <a:p>
            <a:pPr>
              <a:defRPr/>
            </a:pPr>
            <a:r>
              <a:rPr lang="fi-FI" dirty="0"/>
              <a:t>Tuotteen asemointiin vaikuttava tekijä</a:t>
            </a:r>
          </a:p>
          <a:p>
            <a:pPr>
              <a:defRPr/>
            </a:pPr>
            <a:endParaRPr lang="fi-FI" dirty="0"/>
          </a:p>
          <a:p>
            <a:pPr>
              <a:defRPr/>
            </a:pPr>
            <a:r>
              <a:rPr lang="fi-FI" dirty="0"/>
              <a:t>Hintapäätökset perustuvat liikeideassa määriteltyyn ansaintamalliin, visioon ja strategiaan.</a:t>
            </a:r>
          </a:p>
          <a:p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B0BB6F8-6F33-8944-B344-DF595D6EC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A2A3F31-C11A-304B-8D48-B6EBDFC7F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792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2A6F0226-47B8-2340-A8D5-B515545B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Hinnoitteluun vaikuttavia tekijöitä</a:t>
            </a: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5F788514-1A20-D642-848A-CC5ED3B32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3212976"/>
            <a:ext cx="1981200" cy="11394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i-FI" sz="1500" b="1" dirty="0">
                <a:solidFill>
                  <a:srgbClr val="0066FF"/>
                </a:solidFill>
                <a:latin typeface="Times New Roman" pitchFamily="18" charset="0"/>
                <a:cs typeface="Arial" charset="0"/>
              </a:rPr>
              <a:t>Tuotteen</a:t>
            </a:r>
          </a:p>
          <a:p>
            <a:pPr algn="ctr">
              <a:defRPr/>
            </a:pPr>
            <a:r>
              <a:rPr lang="fi-FI" sz="1500" b="1" dirty="0">
                <a:solidFill>
                  <a:srgbClr val="0066FF"/>
                </a:solidFill>
                <a:latin typeface="Times New Roman" pitchFamily="18" charset="0"/>
                <a:cs typeface="Arial" charset="0"/>
              </a:rPr>
              <a:t>hinta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8ECFB390-FE60-F74E-8485-671079477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9196" y="2400970"/>
            <a:ext cx="2514600" cy="3429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fi-FI" sz="1350">
                <a:latin typeface="Times New Roman" charset="0"/>
                <a:cs typeface="Arial" charset="0"/>
              </a:rPr>
              <a:t>Kysyntä             Tarjonta </a:t>
            </a:r>
          </a:p>
        </p:txBody>
      </p:sp>
      <p:sp>
        <p:nvSpPr>
          <p:cNvPr id="9" name="AutoShape 16">
            <a:extLst>
              <a:ext uri="{FF2B5EF4-FFF2-40B4-BE49-F238E27FC236}">
                <a16:creationId xmlns:a16="http://schemas.microsoft.com/office/drawing/2014/main" id="{7E2CD10B-6861-9B40-9F0E-B8380C833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96" y="2400971"/>
            <a:ext cx="2586038" cy="64531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fi-FI" sz="1350">
                <a:latin typeface="Times New Roman" charset="0"/>
                <a:cs typeface="Arial" charset="0"/>
              </a:rPr>
              <a:t>Markkinat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i-FI" sz="1350">
                <a:latin typeface="Times New Roman" charset="0"/>
                <a:cs typeface="Arial" charset="0"/>
              </a:rPr>
              <a:t>ostajamäärä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i-FI" sz="1350">
                <a:latin typeface="Times New Roman" charset="0"/>
                <a:cs typeface="Arial" charset="0"/>
              </a:rPr>
              <a:t>hintaherkkyys</a:t>
            </a:r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CE8C144A-F332-8A41-A5ED-4C89E4A07533}"/>
              </a:ext>
            </a:extLst>
          </p:cNvPr>
          <p:cNvCxnSpPr/>
          <p:nvPr/>
        </p:nvCxnSpPr>
        <p:spPr>
          <a:xfrm>
            <a:off x="4399484" y="2589089"/>
            <a:ext cx="425450" cy="0"/>
          </a:xfrm>
          <a:prstGeom prst="straightConnector1">
            <a:avLst/>
          </a:prstGeom>
          <a:ln w="28575">
            <a:solidFill>
              <a:srgbClr val="535C5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16">
            <a:extLst>
              <a:ext uri="{FF2B5EF4-FFF2-40B4-BE49-F238E27FC236}">
                <a16:creationId xmlns:a16="http://schemas.microsoft.com/office/drawing/2014/main" id="{BF80954C-8939-7144-8593-ECD421604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4296" y="2400971"/>
            <a:ext cx="2586038" cy="64531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fi-FI" sz="1350">
                <a:latin typeface="Times New Roman" charset="0"/>
                <a:cs typeface="Arial" charset="0"/>
              </a:rPr>
              <a:t>Kilpailu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i-FI" sz="1350">
                <a:latin typeface="Times New Roman" charset="0"/>
                <a:cs typeface="Arial" charset="0"/>
              </a:rPr>
              <a:t>määrä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i-FI" sz="1350">
                <a:latin typeface="Times New Roman" charset="0"/>
                <a:cs typeface="Arial" charset="0"/>
              </a:rPr>
              <a:t>hintataso</a:t>
            </a:r>
          </a:p>
        </p:txBody>
      </p:sp>
      <p:sp>
        <p:nvSpPr>
          <p:cNvPr id="12" name="AutoShape 16">
            <a:extLst>
              <a:ext uri="{FF2B5EF4-FFF2-40B4-BE49-F238E27FC236}">
                <a16:creationId xmlns:a16="http://schemas.microsoft.com/office/drawing/2014/main" id="{6936F701-B9A6-5B43-96A6-12390FA60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96" y="3460626"/>
            <a:ext cx="2586038" cy="64412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fi-FI" sz="1350">
                <a:latin typeface="Times New Roman" charset="0"/>
                <a:cs typeface="Arial" charset="0"/>
              </a:rPr>
              <a:t>Kohderyhmä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i-FI" sz="1350">
                <a:latin typeface="Times New Roman" charset="0"/>
                <a:cs typeface="Arial" charset="0"/>
              </a:rPr>
              <a:t>ostovoima, ostotavat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i-FI" sz="1350">
                <a:latin typeface="Times New Roman" charset="0"/>
                <a:cs typeface="Arial" charset="0"/>
              </a:rPr>
              <a:t>arvostukset</a:t>
            </a:r>
          </a:p>
        </p:txBody>
      </p:sp>
      <p:sp>
        <p:nvSpPr>
          <p:cNvPr id="13" name="AutoShape 16">
            <a:extLst>
              <a:ext uri="{FF2B5EF4-FFF2-40B4-BE49-F238E27FC236}">
                <a16:creationId xmlns:a16="http://schemas.microsoft.com/office/drawing/2014/main" id="{83A286E4-2055-1D48-8C1A-77935AC11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97" y="4504805"/>
            <a:ext cx="2586038" cy="64531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fi-FI" sz="1350">
                <a:latin typeface="Times New Roman" charset="0"/>
                <a:cs typeface="Arial" charset="0"/>
              </a:rPr>
              <a:t>Tuotteen ominaisuudet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i-FI" sz="1350">
                <a:latin typeface="Times New Roman" charset="0"/>
                <a:cs typeface="Arial" charset="0"/>
              </a:rPr>
              <a:t>erilaisuus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i-FI" sz="1350">
                <a:latin typeface="Times New Roman" charset="0"/>
                <a:cs typeface="Arial" charset="0"/>
              </a:rPr>
              <a:t>hyödyt</a:t>
            </a: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8EF2ECC4-51A9-7B44-AE41-D7D94B388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4296" y="3460626"/>
            <a:ext cx="2586038" cy="64412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fi-FI" sz="1350" dirty="0">
                <a:latin typeface="Times New Roman" pitchFamily="18" charset="0"/>
                <a:cs typeface="Arial" charset="0"/>
              </a:rPr>
              <a:t>Toiminnan tavoitteet</a:t>
            </a:r>
          </a:p>
          <a:p>
            <a:pPr marL="214313" indent="-214313">
              <a:buFont typeface="Arial" pitchFamily="34" charset="0"/>
              <a:buChar char="•"/>
              <a:defRPr/>
            </a:pPr>
            <a:r>
              <a:rPr lang="fi-FI" sz="1350" dirty="0">
                <a:latin typeface="Times New Roman" pitchFamily="18" charset="0"/>
                <a:cs typeface="Arial" charset="0"/>
              </a:rPr>
              <a:t>asiakastyytyväisyys</a:t>
            </a:r>
          </a:p>
          <a:p>
            <a:pPr marL="214313" indent="-214313">
              <a:buFont typeface="Arial" pitchFamily="34" charset="0"/>
              <a:buChar char="•"/>
              <a:defRPr/>
            </a:pPr>
            <a:r>
              <a:rPr lang="fi-FI" sz="1350" dirty="0">
                <a:latin typeface="Times New Roman" pitchFamily="18" charset="0"/>
                <a:cs typeface="Arial" charset="0"/>
              </a:rPr>
              <a:t>myynti, voitto</a:t>
            </a:r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70BA0C4F-AEAE-B247-9E81-06DB3B433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0172" y="4504805"/>
            <a:ext cx="2586038" cy="64531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fi-FI" sz="1350">
                <a:latin typeface="Times New Roman" charset="0"/>
                <a:cs typeface="Arial" charset="0"/>
              </a:rPr>
              <a:t>Kustannukset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i-FI" sz="1350">
                <a:latin typeface="Times New Roman" charset="0"/>
                <a:cs typeface="Arial" charset="0"/>
              </a:rPr>
              <a:t>välittömät/muuttuvat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i-FI" sz="1350">
                <a:latin typeface="Times New Roman" charset="0"/>
                <a:cs typeface="Arial" charset="0"/>
              </a:rPr>
              <a:t>välilliset/kiinteät</a:t>
            </a:r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1E04C16C-9AC6-5C48-8D29-704BDD258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772" y="4692924"/>
            <a:ext cx="2587625" cy="64531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fi-FI" sz="1350" dirty="0">
                <a:latin typeface="Times New Roman" charset="0"/>
                <a:cs typeface="Arial" charset="0"/>
              </a:rPr>
              <a:t>Julkinen valta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i-FI" sz="1350" dirty="0">
                <a:latin typeface="Times New Roman" charset="0"/>
                <a:cs typeface="Arial" charset="0"/>
              </a:rPr>
              <a:t>verot, maksut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i-FI" sz="1350" dirty="0">
                <a:latin typeface="Times New Roman" charset="0"/>
                <a:cs typeface="Arial" charset="0"/>
              </a:rPr>
              <a:t>hintasääntely</a:t>
            </a:r>
          </a:p>
        </p:txBody>
      </p: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2DDE4B0E-E8EB-CA4E-91E6-4F4E97CD4F22}"/>
              </a:ext>
            </a:extLst>
          </p:cNvPr>
          <p:cNvCxnSpPr/>
          <p:nvPr/>
        </p:nvCxnSpPr>
        <p:spPr>
          <a:xfrm>
            <a:off x="4612209" y="2743871"/>
            <a:ext cx="0" cy="382190"/>
          </a:xfrm>
          <a:prstGeom prst="straightConnector1">
            <a:avLst/>
          </a:prstGeom>
          <a:ln w="38100">
            <a:solidFill>
              <a:srgbClr val="535C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E006CB61-339D-2D4B-A17C-7656CD9AC7B7}"/>
              </a:ext>
            </a:extLst>
          </p:cNvPr>
          <p:cNvCxnSpPr/>
          <p:nvPr/>
        </p:nvCxnSpPr>
        <p:spPr>
          <a:xfrm>
            <a:off x="7368109" y="3046290"/>
            <a:ext cx="0" cy="382190"/>
          </a:xfrm>
          <a:prstGeom prst="straightConnector1">
            <a:avLst/>
          </a:prstGeom>
          <a:ln w="38100">
            <a:solidFill>
              <a:srgbClr val="535C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A1A995F9-ED9E-F848-B86F-15B4C32EAE63}"/>
              </a:ext>
            </a:extLst>
          </p:cNvPr>
          <p:cNvCxnSpPr>
            <a:endCxn id="7" idx="6"/>
          </p:cNvCxnSpPr>
          <p:nvPr/>
        </p:nvCxnSpPr>
        <p:spPr>
          <a:xfrm flipH="1">
            <a:off x="5617096" y="3782095"/>
            <a:ext cx="457200" cy="1190"/>
          </a:xfrm>
          <a:prstGeom prst="straightConnector1">
            <a:avLst/>
          </a:prstGeom>
          <a:ln w="38100">
            <a:solidFill>
              <a:srgbClr val="535C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3BA8CBF3-BAE8-FC4E-B1D0-AB0A19597C6C}"/>
              </a:ext>
            </a:extLst>
          </p:cNvPr>
          <p:cNvCxnSpPr/>
          <p:nvPr/>
        </p:nvCxnSpPr>
        <p:spPr>
          <a:xfrm>
            <a:off x="1838846" y="3046290"/>
            <a:ext cx="0" cy="382190"/>
          </a:xfrm>
          <a:prstGeom prst="straightConnector1">
            <a:avLst/>
          </a:prstGeom>
          <a:ln w="38100">
            <a:solidFill>
              <a:srgbClr val="535C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10315C88-4DF2-4443-A60D-B026DCCDCD33}"/>
              </a:ext>
            </a:extLst>
          </p:cNvPr>
          <p:cNvCxnSpPr/>
          <p:nvPr/>
        </p:nvCxnSpPr>
        <p:spPr>
          <a:xfrm flipH="1" flipV="1">
            <a:off x="5548835" y="4190479"/>
            <a:ext cx="593725" cy="323850"/>
          </a:xfrm>
          <a:prstGeom prst="straightConnector1">
            <a:avLst/>
          </a:prstGeom>
          <a:ln w="38100">
            <a:solidFill>
              <a:srgbClr val="535C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454D1434-A2C2-E448-8723-2DBC87AC60AC}"/>
              </a:ext>
            </a:extLst>
          </p:cNvPr>
          <p:cNvCxnSpPr/>
          <p:nvPr/>
        </p:nvCxnSpPr>
        <p:spPr>
          <a:xfrm flipV="1">
            <a:off x="4612209" y="4397648"/>
            <a:ext cx="0" cy="295275"/>
          </a:xfrm>
          <a:prstGeom prst="straightConnector1">
            <a:avLst/>
          </a:prstGeom>
          <a:ln w="38100">
            <a:solidFill>
              <a:srgbClr val="535C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7B678202-8D92-8649-A7DC-EE816A49E8B4}"/>
              </a:ext>
            </a:extLst>
          </p:cNvPr>
          <p:cNvCxnSpPr/>
          <p:nvPr/>
        </p:nvCxnSpPr>
        <p:spPr>
          <a:xfrm flipV="1">
            <a:off x="3073921" y="4170240"/>
            <a:ext cx="590550" cy="344090"/>
          </a:xfrm>
          <a:prstGeom prst="straightConnector1">
            <a:avLst/>
          </a:prstGeom>
          <a:ln w="38100">
            <a:solidFill>
              <a:srgbClr val="535C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16760320-BA89-5246-B421-2BAD540D3E87}"/>
              </a:ext>
            </a:extLst>
          </p:cNvPr>
          <p:cNvCxnSpPr/>
          <p:nvPr/>
        </p:nvCxnSpPr>
        <p:spPr>
          <a:xfrm>
            <a:off x="3161235" y="3780904"/>
            <a:ext cx="474662" cy="0"/>
          </a:xfrm>
          <a:prstGeom prst="straightConnector1">
            <a:avLst/>
          </a:prstGeom>
          <a:ln w="38100">
            <a:solidFill>
              <a:srgbClr val="535C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latunnisteen paikkamerkki 24">
            <a:extLst>
              <a:ext uri="{FF2B5EF4-FFF2-40B4-BE49-F238E27FC236}">
                <a16:creationId xmlns:a16="http://schemas.microsoft.com/office/drawing/2014/main" id="{E32E249B-8369-1140-9DE0-CEB22A7AD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4131CF45-A214-F34F-AB02-76AACD810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375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8770CA-6FA1-0640-9126-8C6055EF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Hinnoittelualue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67D5D76-D432-DB49-84B2-0006A0569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85938"/>
            <a:ext cx="8115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59E9AD-5303-E74F-AF87-91476B746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5EEB14-A82A-554C-9079-889B6D4DD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967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4C574AF-DE99-9C4F-A087-89487A0F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Arvonlisäveron muodostuminen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32CEC59-B250-5A44-BA2B-56A712CB6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Calibri" charset="0"/>
                <a:ea typeface="ＭＳ Ｐゴシック" charset="0"/>
                <a:cs typeface="ＭＳ Ｐゴシック" charset="0"/>
              </a:rPr>
              <a:t>Arvonlisävero lasketaan verottomasta hinnasta, joka on perusarvo eli veron peruste 100 %. Veron suuruus on pääsääntöisesti 24 %.</a:t>
            </a:r>
          </a:p>
          <a:p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A531C16E-667A-ED44-8A9B-4FD2D328990B}"/>
              </a:ext>
            </a:extLst>
          </p:cNvPr>
          <p:cNvSpPr/>
          <p:nvPr/>
        </p:nvSpPr>
        <p:spPr>
          <a:xfrm>
            <a:off x="2555776" y="3501008"/>
            <a:ext cx="2214563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>
                <a:solidFill>
                  <a:schemeClr val="tx1"/>
                </a:solidFill>
              </a:rPr>
              <a:t>veroton hinta</a:t>
            </a:r>
          </a:p>
          <a:p>
            <a:pPr algn="ctr">
              <a:defRPr/>
            </a:pPr>
            <a:r>
              <a:rPr lang="fi-FI" dirty="0">
                <a:solidFill>
                  <a:schemeClr val="tx1"/>
                </a:solidFill>
              </a:rPr>
              <a:t>100 %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D3636BEC-38B4-BA4C-89E7-90A68416F18B}"/>
              </a:ext>
            </a:extLst>
          </p:cNvPr>
          <p:cNvSpPr/>
          <p:nvPr/>
        </p:nvSpPr>
        <p:spPr>
          <a:xfrm>
            <a:off x="4770339" y="3501008"/>
            <a:ext cx="785812" cy="7858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/>
              <a:t>alv</a:t>
            </a:r>
          </a:p>
          <a:p>
            <a:pPr algn="ctr">
              <a:defRPr/>
            </a:pPr>
            <a:r>
              <a:rPr lang="fi-FI" dirty="0"/>
              <a:t>24 %</a:t>
            </a:r>
          </a:p>
        </p:txBody>
      </p:sp>
      <p:sp>
        <p:nvSpPr>
          <p:cNvPr id="9" name="Vasen aaltosulje 8">
            <a:extLst>
              <a:ext uri="{FF2B5EF4-FFF2-40B4-BE49-F238E27FC236}">
                <a16:creationId xmlns:a16="http://schemas.microsoft.com/office/drawing/2014/main" id="{4F6C76DE-AD53-054B-8537-D739F6495F3C}"/>
              </a:ext>
            </a:extLst>
          </p:cNvPr>
          <p:cNvSpPr/>
          <p:nvPr/>
        </p:nvSpPr>
        <p:spPr>
          <a:xfrm rot="16200000">
            <a:off x="3841651" y="3143821"/>
            <a:ext cx="428625" cy="30003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" name="Tekstikehys 9">
            <a:extLst>
              <a:ext uri="{FF2B5EF4-FFF2-40B4-BE49-F238E27FC236}">
                <a16:creationId xmlns:a16="http://schemas.microsoft.com/office/drawing/2014/main" id="{6E286798-9274-9342-B34C-2D3848367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276" y="4858321"/>
            <a:ext cx="4643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dirty="0"/>
              <a:t>verollinen hinta = 124% verottomasta hinnasta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B1110697-F6B8-7C4C-87F9-095EF5CB7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D71C1E2-2E7D-5544-ABD9-7FA7EAE87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73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7839234-3EDB-894D-8116-A2C1DBEC8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Arvonlisäveron laskeminen</a:t>
            </a:r>
          </a:p>
        </p:txBody>
      </p:sp>
      <p:sp>
        <p:nvSpPr>
          <p:cNvPr id="7" name="Tekstikehys 4">
            <a:extLst>
              <a:ext uri="{FF2B5EF4-FFF2-40B4-BE49-F238E27FC236}">
                <a16:creationId xmlns:a16="http://schemas.microsoft.com/office/drawing/2014/main" id="{B72B9AD3-D409-5E4B-9A38-6CFFB061C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2215865"/>
            <a:ext cx="3636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sz="2000">
                <a:solidFill>
                  <a:srgbClr val="000308"/>
                </a:solidFill>
              </a:rPr>
              <a:t>alv =  veroton hinta • 0,24    tai</a:t>
            </a:r>
          </a:p>
        </p:txBody>
      </p:sp>
      <p:sp>
        <p:nvSpPr>
          <p:cNvPr id="8" name="Tekstikehys 6">
            <a:extLst>
              <a:ext uri="{FF2B5EF4-FFF2-40B4-BE49-F238E27FC236}">
                <a16:creationId xmlns:a16="http://schemas.microsoft.com/office/drawing/2014/main" id="{07A8F424-49A1-074B-A098-84A614B6E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858" y="4787615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sz="2000">
                <a:solidFill>
                  <a:srgbClr val="000308"/>
                </a:solidFill>
              </a:rPr>
              <a:t>verollinen hinta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723643FA-FD25-AF4F-891D-F4951B4F13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3858" y="5216240"/>
            <a:ext cx="1857375" cy="0"/>
          </a:xfrm>
          <a:prstGeom prst="line">
            <a:avLst/>
          </a:prstGeom>
          <a:noFill/>
          <a:ln w="9525">
            <a:solidFill>
              <a:srgbClr val="0003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" name="Tekstikehys 10">
            <a:extLst>
              <a:ext uri="{FF2B5EF4-FFF2-40B4-BE49-F238E27FC236}">
                <a16:creationId xmlns:a16="http://schemas.microsoft.com/office/drawing/2014/main" id="{FD54C5E7-6E03-A04F-BF36-E12462DAB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483" y="5287678"/>
            <a:ext cx="92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sz="2000">
                <a:solidFill>
                  <a:srgbClr val="000308"/>
                </a:solidFill>
              </a:rPr>
              <a:t>1,24</a:t>
            </a:r>
          </a:p>
        </p:txBody>
      </p:sp>
      <p:sp>
        <p:nvSpPr>
          <p:cNvPr id="11" name="Tekstikehys 11">
            <a:extLst>
              <a:ext uri="{FF2B5EF4-FFF2-40B4-BE49-F238E27FC236}">
                <a16:creationId xmlns:a16="http://schemas.microsoft.com/office/drawing/2014/main" id="{11327138-4551-5E48-9FDE-AAAD92EF3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3644615"/>
            <a:ext cx="455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sz="2000" dirty="0">
                <a:solidFill>
                  <a:srgbClr val="000308"/>
                </a:solidFill>
              </a:rPr>
              <a:t>verollinen hinta =  veroton hinta • 1,24 </a:t>
            </a:r>
          </a:p>
        </p:txBody>
      </p:sp>
      <p:sp>
        <p:nvSpPr>
          <p:cNvPr id="12" name="Tekstikehys 12">
            <a:extLst>
              <a:ext uri="{FF2B5EF4-FFF2-40B4-BE49-F238E27FC236}">
                <a16:creationId xmlns:a16="http://schemas.microsoft.com/office/drawing/2014/main" id="{3DC31E1B-0FBD-984C-A8F6-AF68A9F06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046" y="5001928"/>
            <a:ext cx="188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sz="2000">
                <a:solidFill>
                  <a:srgbClr val="000308"/>
                </a:solidFill>
              </a:rPr>
              <a:t>veroton hinta =</a:t>
            </a:r>
          </a:p>
        </p:txBody>
      </p:sp>
      <p:sp>
        <p:nvSpPr>
          <p:cNvPr id="13" name="Tekstikehys 15">
            <a:extLst>
              <a:ext uri="{FF2B5EF4-FFF2-40B4-BE49-F238E27FC236}">
                <a16:creationId xmlns:a16="http://schemas.microsoft.com/office/drawing/2014/main" id="{13A6E6CC-4866-C743-8E4D-1CF75C215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1233" y="2001553"/>
            <a:ext cx="2640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sz="2000">
                <a:solidFill>
                  <a:srgbClr val="000308"/>
                </a:solidFill>
              </a:rPr>
              <a:t>verollinen hinta • 0,24</a:t>
            </a:r>
          </a:p>
        </p:txBody>
      </p:sp>
      <p:cxnSp>
        <p:nvCxnSpPr>
          <p:cNvPr id="14" name="Suora yhdysviiva 16">
            <a:extLst>
              <a:ext uri="{FF2B5EF4-FFF2-40B4-BE49-F238E27FC236}">
                <a16:creationId xmlns:a16="http://schemas.microsoft.com/office/drawing/2014/main" id="{12D27405-275A-B547-90C3-FD0A37D2B9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01233" y="2430178"/>
            <a:ext cx="2643188" cy="0"/>
          </a:xfrm>
          <a:prstGeom prst="line">
            <a:avLst/>
          </a:prstGeom>
          <a:noFill/>
          <a:ln w="9525">
            <a:solidFill>
              <a:srgbClr val="0003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Tekstikehys 17">
            <a:extLst>
              <a:ext uri="{FF2B5EF4-FFF2-40B4-BE49-F238E27FC236}">
                <a16:creationId xmlns:a16="http://schemas.microsoft.com/office/drawing/2014/main" id="{B7457EAD-A6FA-874F-9F5F-B6A24690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046" y="2501615"/>
            <a:ext cx="928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i-FI" sz="2000">
                <a:solidFill>
                  <a:srgbClr val="000308"/>
                </a:solidFill>
              </a:rPr>
              <a:t>1,24</a:t>
            </a:r>
          </a:p>
        </p:txBody>
      </p:sp>
      <p:sp>
        <p:nvSpPr>
          <p:cNvPr id="16" name="Suorakulmio 19">
            <a:extLst>
              <a:ext uri="{FF2B5EF4-FFF2-40B4-BE49-F238E27FC236}">
                <a16:creationId xmlns:a16="http://schemas.microsoft.com/office/drawing/2014/main" id="{01585573-4DD3-2F4B-8CC3-92FB5D04E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644740"/>
            <a:ext cx="4429125" cy="1143000"/>
          </a:xfrm>
          <a:prstGeom prst="rect">
            <a:avLst/>
          </a:prstGeom>
          <a:noFill/>
          <a:ln w="9525">
            <a:solidFill>
              <a:srgbClr val="0003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50000"/>
              </a:spcBef>
            </a:pPr>
            <a:endParaRPr lang="fi-FI"/>
          </a:p>
        </p:txBody>
      </p:sp>
      <p:sp>
        <p:nvSpPr>
          <p:cNvPr id="17" name="Suorakulmio 20">
            <a:extLst>
              <a:ext uri="{FF2B5EF4-FFF2-40B4-BE49-F238E27FC236}">
                <a16:creationId xmlns:a16="http://schemas.microsoft.com/office/drawing/2014/main" id="{5645DCBE-6A57-9B4C-92D2-A5A2CFC6A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3287428"/>
            <a:ext cx="4429125" cy="1143000"/>
          </a:xfrm>
          <a:prstGeom prst="rect">
            <a:avLst/>
          </a:prstGeom>
          <a:noFill/>
          <a:ln w="9525">
            <a:solidFill>
              <a:srgbClr val="0003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50000"/>
              </a:spcBef>
            </a:pPr>
            <a:endParaRPr lang="fi-FI"/>
          </a:p>
        </p:txBody>
      </p:sp>
      <p:sp>
        <p:nvSpPr>
          <p:cNvPr id="18" name="Suorakulmio 21">
            <a:extLst>
              <a:ext uri="{FF2B5EF4-FFF2-40B4-BE49-F238E27FC236}">
                <a16:creationId xmlns:a16="http://schemas.microsoft.com/office/drawing/2014/main" id="{0451D83F-943B-3A43-B8A7-0328F05DB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930115"/>
            <a:ext cx="7143750" cy="1143000"/>
          </a:xfrm>
          <a:prstGeom prst="rect">
            <a:avLst/>
          </a:prstGeom>
          <a:noFill/>
          <a:ln w="9525">
            <a:solidFill>
              <a:srgbClr val="0003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eaLnBrk="0" hangingPunct="0">
              <a:spcBef>
                <a:spcPct val="50000"/>
              </a:spcBef>
            </a:pPr>
            <a:endParaRPr lang="fi-FI"/>
          </a:p>
        </p:txBody>
      </p:sp>
      <p:sp>
        <p:nvSpPr>
          <p:cNvPr id="19" name="Alatunnisteen paikkamerkki 18">
            <a:extLst>
              <a:ext uri="{FF2B5EF4-FFF2-40B4-BE49-F238E27FC236}">
                <a16:creationId xmlns:a16="http://schemas.microsoft.com/office/drawing/2014/main" id="{94188DB5-956B-9841-A414-F19A98E63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267E76AB-A1C1-A54E-BD35-186E6F032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0221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935AF93-4DCB-1B41-99AB-5F0825B04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Arvonlisävero hinnoittelussa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9017278-E848-094E-9D63-C6EEB06F0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Ensin määritetään tuotteelle tavoiteltu veroton myyntihinta</a:t>
            </a:r>
          </a:p>
          <a:p>
            <a:r>
              <a:rPr lang="fi-FI" dirty="0"/>
              <a:t>Tämän jälkeen lisätään siihen arvonlisävero</a:t>
            </a:r>
          </a:p>
          <a:p>
            <a:r>
              <a:rPr lang="fi-FI" dirty="0"/>
              <a:t>Kuluttajakaupassa vielä viimeisenä tarkastellaan onko lopullinen verollinen myyntihinta ns. houkutteleva ja järkevän näköinen</a:t>
            </a:r>
          </a:p>
          <a:p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C67EF1EA-CD72-6B4E-B16F-EACDAF8A8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92D7BA29-3391-364A-8A45-F0060E5BB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517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85F453-ECA3-A74A-8391-F713D8F5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hinnoittelumenetelmiä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B61D4B-E63A-A848-B396-BD0F439BA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784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40FD89-7CEA-F041-A2FE-EF971166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Hinnoittelumenetelmien jaottelua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E3180C-65AE-0C4A-9E55-B4A2CBC36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Kustannusperusteiset menetelmät</a:t>
            </a:r>
          </a:p>
          <a:p>
            <a:pPr lvl="1"/>
            <a:r>
              <a:rPr lang="fi-FI" dirty="0"/>
              <a:t>Esim. katetuottohinnoittelu</a:t>
            </a:r>
          </a:p>
          <a:p>
            <a:r>
              <a:rPr lang="fi-FI" dirty="0"/>
              <a:t>Markkina- tai kilpailuperusteiset menetelmät</a:t>
            </a:r>
          </a:p>
          <a:p>
            <a:pPr lvl="1"/>
            <a:r>
              <a:rPr lang="fi-FI" dirty="0"/>
              <a:t>Esim. kilpailijoiden hintojen jäljittely</a:t>
            </a:r>
          </a:p>
          <a:p>
            <a:r>
              <a:rPr lang="fi-FI" dirty="0"/>
              <a:t>Asiakasperusteiset menetelmät</a:t>
            </a:r>
          </a:p>
          <a:p>
            <a:pPr lvl="1"/>
            <a:r>
              <a:rPr lang="fi-FI" dirty="0"/>
              <a:t>Esim. asiakkaan arvoperusteinen hinnoittelu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E32596B-7D23-2045-B772-D0F3A01F8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B4FF7BD-CDA4-854E-99B1-0432E1EB1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441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67AEA1-8EBF-C246-8E94-3FD5F2BF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alibri" charset="0"/>
                <a:ea typeface="ＭＳ Ｐゴシック" charset="0"/>
                <a:cs typeface="ＭＳ Ｐゴシック" charset="0"/>
              </a:rPr>
              <a:t>Katetuottohinnoittelu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D10DA1-F0C7-1143-8478-1C60957DF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dirty="0"/>
              <a:t> Tuotteen muuttuvat kustannukset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dirty="0"/>
              <a:t>+ Katetuottotavoite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dirty="0"/>
              <a:t>= Veroton myyntihinta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dirty="0"/>
              <a:t>+ ALV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dirty="0"/>
              <a:t>= Verollinen myyntihinta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3810730-4368-4C40-866C-F367472B0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E74051-1743-F14F-A4AC-25EAF3761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004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C4AE56-8395-0C45-AB39-F2F7BD76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alibri" charset="0"/>
                <a:ea typeface="ＭＳ Ｐゴシック" charset="0"/>
                <a:cs typeface="ＭＳ Ｐゴシック" charset="0"/>
              </a:rPr>
              <a:t>Katetuottohinnoittelu, esimerkki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F00922-5331-C44A-A9D0-6529B2242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>
                <a:latin typeface="Calibri" charset="0"/>
                <a:ea typeface="ＭＳ Ｐゴシック" charset="0"/>
                <a:cs typeface="ＭＳ Ｐゴシック" charset="0"/>
              </a:rPr>
              <a:t>Määritetään tuotteelle ensin katetuottotavoite eli haluttu kateprosentti (myyntikate), jonka jälkeen lasketaan tuotteen myyntihinta seuraavalla kaavalla</a:t>
            </a:r>
          </a:p>
          <a:p>
            <a:endParaRPr lang="fi-FI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fi-FI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fi-FI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Esimerkki: Palvelutuotteen tavoiteltu myyntikate on 60 % ja sen muuttuva kustannus (tuottamisen henkilöstökulu) on 30,00 €</a:t>
            </a:r>
          </a:p>
          <a:p>
            <a:endParaRPr lang="fi-FI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endParaRPr lang="fi-FI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r>
              <a:rPr lang="fi-FI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Tuotteen verottomaksi myyntihinnaksi muodostuu 75,00 €.</a:t>
            </a:r>
          </a:p>
          <a:p>
            <a:endParaRPr lang="fi-FI" dirty="0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341A0040-8500-E242-8BD8-9A59DABA82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130008"/>
              </p:ext>
            </p:extLst>
          </p:nvPr>
        </p:nvGraphicFramePr>
        <p:xfrm>
          <a:off x="1550068" y="2994116"/>
          <a:ext cx="6070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Laskentataulukko" r:id="rId3" imgW="2133600" imgH="317500" progId="Excel.Sheet.12">
                  <p:embed/>
                </p:oleObj>
              </mc:Choice>
              <mc:Fallback>
                <p:oleObj name="Laskentataulukko" r:id="rId3" imgW="2133600" imgH="317500" progId="Excel.Sheet.12">
                  <p:embed/>
                  <p:pic>
                    <p:nvPicPr>
                      <p:cNvPr id="5" name="Objekti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068" y="2994116"/>
                        <a:ext cx="6070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89CDBD1E-EC4F-D240-AAF2-3E4C2DB4D6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7834"/>
              </p:ext>
            </p:extLst>
          </p:nvPr>
        </p:nvGraphicFramePr>
        <p:xfrm>
          <a:off x="2713161" y="4566498"/>
          <a:ext cx="28956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Kaava" r:id="rId5" imgW="1333500" imgH="419100" progId="Equation.3">
                  <p:embed/>
                </p:oleObj>
              </mc:Choice>
              <mc:Fallback>
                <p:oleObj name="Kaava" r:id="rId5" imgW="1333500" imgH="419100" progId="Equation.3">
                  <p:embed/>
                  <p:pic>
                    <p:nvPicPr>
                      <p:cNvPr id="6" name="Objekti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161" y="4566498"/>
                        <a:ext cx="28956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5007687-76CF-DA4C-B7C1-D3B22D253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5FFF984-1A93-734C-9A8D-57A5C3273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592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Timo Toivanen, TT Valmennus Oy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0" y="1417638"/>
            <a:ext cx="5403850" cy="4800600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KTM, yrittäjyys ja pienyritysten johtaminen, laskentatoimi ja yritysjuridiikka</a:t>
            </a:r>
          </a:p>
          <a:p>
            <a:r>
              <a:rPr lang="fi-FI" dirty="0"/>
              <a:t>Yritysvalmentajana yli 1 000 valmennustapahtuman kokemus</a:t>
            </a:r>
          </a:p>
          <a:p>
            <a:r>
              <a:rPr lang="fi-FI" dirty="0"/>
              <a:t>Omistajayrittäjä, yksi työntekijä, tavoitteena kannattava kasvu. Yritys perustettu 1.1.2015.</a:t>
            </a:r>
          </a:p>
          <a:p>
            <a:r>
              <a:rPr lang="fi-FI" dirty="0"/>
              <a:t>TT Teesit:</a:t>
            </a:r>
          </a:p>
          <a:p>
            <a:pPr lvl="1"/>
            <a:r>
              <a:rPr lang="fi-FI" dirty="0"/>
              <a:t>Osaa asiasi, vuorovaikutus puree, </a:t>
            </a:r>
            <a:r>
              <a:rPr lang="fi-FI" dirty="0" err="1"/>
              <a:t>intouta</a:t>
            </a:r>
            <a:r>
              <a:rPr lang="fi-FI" dirty="0"/>
              <a:t>, </a:t>
            </a:r>
            <a:r>
              <a:rPr lang="fi-FI" dirty="0" err="1"/>
              <a:t>rautalangoita</a:t>
            </a:r>
            <a:r>
              <a:rPr lang="fi-FI" dirty="0"/>
              <a:t> ja oivalluta.</a:t>
            </a:r>
          </a:p>
          <a:p>
            <a:r>
              <a:rPr lang="fi-FI" dirty="0"/>
              <a:t>Yhteystiedot:</a:t>
            </a:r>
          </a:p>
          <a:p>
            <a:pPr lvl="1"/>
            <a:r>
              <a:rPr lang="fi-FI" dirty="0">
                <a:hlinkClick r:id="rId3"/>
              </a:rPr>
              <a:t>timo.toivanen@ttvalmennus.fi</a:t>
            </a:r>
            <a:endParaRPr lang="fi-FI" dirty="0"/>
          </a:p>
          <a:p>
            <a:pPr lvl="1"/>
            <a:r>
              <a:rPr lang="fi-FI" u="sng" dirty="0" err="1"/>
              <a:t>fi.linkedin.com/in/titoivanen</a:t>
            </a:r>
            <a:endParaRPr lang="fi-FI" u="sng" dirty="0"/>
          </a:p>
          <a:p>
            <a:pPr lvl="1"/>
            <a:r>
              <a:rPr lang="fi-FI" u="sng" dirty="0" err="1"/>
              <a:t>ttvalmennus.fi</a:t>
            </a:r>
            <a:endParaRPr lang="fi-FI" u="sng" dirty="0"/>
          </a:p>
          <a:p>
            <a:pPr lvl="1"/>
            <a:r>
              <a:rPr lang="fi-FI" sz="2400" dirty="0" err="1"/>
              <a:t>Twitter</a:t>
            </a:r>
            <a:r>
              <a:rPr lang="fi-FI" sz="2400" dirty="0"/>
              <a:t>: @</a:t>
            </a:r>
            <a:r>
              <a:rPr lang="fi-FI" sz="2400" dirty="0" err="1"/>
              <a:t>ttoivalluttaja</a:t>
            </a:r>
            <a:endParaRPr lang="fi-FI" sz="2400" dirty="0"/>
          </a:p>
        </p:txBody>
      </p:sp>
      <p:pic>
        <p:nvPicPr>
          <p:cNvPr id="6" name="Kuva 5" descr="tt_full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30" y="1605958"/>
            <a:ext cx="3401369" cy="5270716"/>
          </a:xfrm>
          <a:prstGeom prst="rect">
            <a:avLst/>
          </a:pr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F0742F55-DA7D-B749-9EA3-5785CA22B6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3973051-D389-1442-BA85-BDE3286B0C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166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1BBC1A-DFB8-054C-BA1F-B70F4003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alibri" charset="0"/>
                <a:ea typeface="ＭＳ Ｐゴシック" charset="0"/>
                <a:cs typeface="ＭＳ Ｐゴシック" charset="0"/>
              </a:rPr>
              <a:t>Hinnoittelukerroin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AE220F-D36B-D642-B00E-6901F1263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latin typeface="Calibri" charset="0"/>
                <a:ea typeface="ＭＳ Ｐゴシック" charset="0"/>
                <a:cs typeface="ＭＳ Ｐゴシック" charset="0"/>
              </a:rPr>
              <a:t>Tuotteelle määritetään ensin katetuottotavoite </a:t>
            </a:r>
            <a:r>
              <a:rPr lang="fi-FI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lasketaan hinnoittelukerroin</a:t>
            </a:r>
          </a:p>
          <a:p>
            <a:endParaRPr lang="fi-FI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buFont typeface="Arial" charset="0"/>
              <a:buNone/>
            </a:pPr>
            <a:endParaRPr lang="fi-FI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r>
              <a:rPr lang="fi-FI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Myyntihinta = ostohinta x hinnoittelukerroin</a:t>
            </a:r>
          </a:p>
          <a:p>
            <a:pPr lvl="1"/>
            <a:r>
              <a:rPr lang="fi-FI" dirty="0">
                <a:latin typeface="Calibri" charset="0"/>
                <a:ea typeface="ＭＳ Ｐゴシック" charset="0"/>
                <a:sym typeface="Symbol" charset="0"/>
              </a:rPr>
              <a:t>Esim. KTP 60 % ja muuttuva kustannus 30,00 €</a:t>
            </a:r>
          </a:p>
          <a:p>
            <a:pPr lvl="1"/>
            <a:endParaRPr lang="fi-FI" dirty="0">
              <a:latin typeface="Calibri" charset="0"/>
              <a:ea typeface="ＭＳ Ｐゴシック" charset="0"/>
              <a:sym typeface="Symbol" charset="0"/>
            </a:endParaRPr>
          </a:p>
          <a:p>
            <a:pPr lvl="1"/>
            <a:r>
              <a:rPr lang="fi-FI" dirty="0">
                <a:latin typeface="Calibri" charset="0"/>
                <a:ea typeface="ＭＳ Ｐゴシック" charset="0"/>
                <a:sym typeface="Symbol" charset="0"/>
              </a:rPr>
              <a:t>Hinnoittelukerroin:  </a:t>
            </a:r>
          </a:p>
          <a:p>
            <a:pPr lvl="2">
              <a:buFont typeface="Arial" charset="0"/>
              <a:buNone/>
            </a:pPr>
            <a:endParaRPr lang="fi-FI" dirty="0">
              <a:latin typeface="Calibri" charset="0"/>
              <a:ea typeface="ＭＳ Ｐゴシック" charset="0"/>
              <a:sym typeface="Symbol" charset="0"/>
            </a:endParaRPr>
          </a:p>
          <a:p>
            <a:pPr lvl="2">
              <a:buFont typeface="Arial" charset="0"/>
              <a:buNone/>
            </a:pPr>
            <a:r>
              <a:rPr lang="fi-FI" sz="2200" dirty="0">
                <a:latin typeface="Calibri" charset="0"/>
                <a:ea typeface="ＭＳ Ｐゴシック" charset="0"/>
                <a:sym typeface="Symbol" charset="0"/>
              </a:rPr>
              <a:t>→ Veroton myyntihinta: 30,00 € · 2,5 = 75,00 €</a:t>
            </a:r>
          </a:p>
          <a:p>
            <a:endParaRPr lang="fi-FI" dirty="0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45944FBB-0D81-E546-A3A8-7F796DFA3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314853"/>
              </p:ext>
            </p:extLst>
          </p:nvPr>
        </p:nvGraphicFramePr>
        <p:xfrm>
          <a:off x="1259632" y="2606308"/>
          <a:ext cx="5574771" cy="7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Laskentataulukko" r:id="rId3" imgW="2273300" imgH="406400" progId="Excel.Sheet.12">
                  <p:embed/>
                </p:oleObj>
              </mc:Choice>
              <mc:Fallback>
                <p:oleObj name="Laskentataulukko" r:id="rId3" imgW="2273300" imgH="406400" progId="Excel.Sheet.12">
                  <p:embed/>
                  <p:pic>
                    <p:nvPicPr>
                      <p:cNvPr id="5" name="Objekti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606308"/>
                        <a:ext cx="5574771" cy="72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i 1">
            <a:extLst>
              <a:ext uri="{FF2B5EF4-FFF2-40B4-BE49-F238E27FC236}">
                <a16:creationId xmlns:a16="http://schemas.microsoft.com/office/drawing/2014/main" id="{83EB420F-99D5-6D42-8613-C3032924DE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423019"/>
              </p:ext>
            </p:extLst>
          </p:nvPr>
        </p:nvGraphicFramePr>
        <p:xfrm>
          <a:off x="3707904" y="4325744"/>
          <a:ext cx="204046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Kaava" r:id="rId5" imgW="914400" imgH="393700" progId="Equation.3">
                  <p:embed/>
                </p:oleObj>
              </mc:Choice>
              <mc:Fallback>
                <p:oleObj name="Kaava" r:id="rId5" imgW="914400" imgH="393700" progId="Equation.3">
                  <p:embed/>
                  <p:pic>
                    <p:nvPicPr>
                      <p:cNvPr id="6" name="Objekti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325744"/>
                        <a:ext cx="204046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9D7D74A-A822-034F-8D04-1E9028357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73965B8-19BE-794B-B99C-1E7CFE74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0012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462D06-CA4A-624E-AAC5-DB1394E0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Palvelujen hinnoittelumenetelmiä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F06FE2-6ACD-0745-95FD-438ABB6DA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Aikaperusteinen tai resurssin käyttöön perustuva</a:t>
            </a:r>
          </a:p>
          <a:p>
            <a:pPr lvl="1"/>
            <a:r>
              <a:rPr lang="fi-FI" dirty="0"/>
              <a:t>esim. </a:t>
            </a:r>
            <a:r>
              <a:rPr lang="fi-FI" dirty="0" err="1"/>
              <a:t>personal</a:t>
            </a:r>
            <a:r>
              <a:rPr lang="fi-FI" dirty="0"/>
              <a:t> </a:t>
            </a:r>
            <a:r>
              <a:rPr lang="fi-FI" dirty="0" err="1"/>
              <a:t>trainer</a:t>
            </a:r>
            <a:r>
              <a:rPr lang="fi-FI" dirty="0"/>
              <a:t>, konsultointi tai lakiasiainhoito</a:t>
            </a:r>
          </a:p>
          <a:p>
            <a:r>
              <a:rPr lang="fi-FI" dirty="0"/>
              <a:t>Urakka- ja suoriteperusteinen hinnoittelu</a:t>
            </a:r>
          </a:p>
          <a:p>
            <a:pPr lvl="1"/>
            <a:r>
              <a:rPr lang="fi-FI" dirty="0"/>
              <a:t>esim. talon rakentaminen</a:t>
            </a:r>
          </a:p>
          <a:p>
            <a:r>
              <a:rPr lang="fi-FI" dirty="0"/>
              <a:t>Palvelutasohinnoittelu</a:t>
            </a:r>
          </a:p>
          <a:p>
            <a:pPr lvl="1"/>
            <a:r>
              <a:rPr lang="fi-FI" dirty="0"/>
              <a:t>asiakas maksaa valitsemansa palvelutason mukaan</a:t>
            </a:r>
          </a:p>
          <a:p>
            <a:r>
              <a:rPr lang="fi-FI" dirty="0"/>
              <a:t>Ominaisuus- tai liitännäishinnoittelu</a:t>
            </a:r>
          </a:p>
          <a:p>
            <a:pPr lvl="1"/>
            <a:r>
              <a:rPr lang="fi-FI" dirty="0"/>
              <a:t>esim. vakuutukset, ohjelmistot tai liikuntapalvelut</a:t>
            </a:r>
          </a:p>
          <a:p>
            <a:r>
              <a:rPr lang="fi-FI" dirty="0"/>
              <a:t>Kysyntäperustainen kapasiteettihinnoittelu</a:t>
            </a:r>
          </a:p>
          <a:p>
            <a:pPr lvl="1"/>
            <a:r>
              <a:rPr lang="fi-FI" dirty="0"/>
              <a:t>Esim. tiettyyn kellonaikaan edullisemmat hinnat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1598F8-AEC7-8F40-9B02-13D0CD166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A7EE41-D645-6D4B-B7B3-27451339A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0952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128EC6-E569-D848-A7BC-947FC669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Uudempia hinnoittelumalleja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2F5958-1988-514D-A286-90FF13C55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Taloudellisen hyödyn malli</a:t>
            </a:r>
          </a:p>
          <a:p>
            <a:pPr lvl="1"/>
            <a:r>
              <a:rPr lang="fi-FI" dirty="0"/>
              <a:t>Pyritään arvioimaan asiakkaan saama hyöty (usein rahallinen) ja hinnoittelemaan sen mukaan.</a:t>
            </a:r>
          </a:p>
          <a:p>
            <a:r>
              <a:rPr lang="fi-FI" dirty="0"/>
              <a:t>Tulonjakomalli</a:t>
            </a:r>
          </a:p>
          <a:p>
            <a:pPr lvl="1"/>
            <a:r>
              <a:rPr lang="fi-FI" dirty="0"/>
              <a:t>Palvelun tuotanto- tai jakeluketjussa jaetaan loppuasiakkaalta saatava hinta ketjun toimijoiden kesken (esim. prosenttiosuuksina)</a:t>
            </a:r>
          </a:p>
          <a:p>
            <a:r>
              <a:rPr lang="fi-FI" dirty="0" err="1"/>
              <a:t>Freemium</a:t>
            </a:r>
            <a:r>
              <a:rPr lang="fi-FI" dirty="0"/>
              <a:t>-hinnoittelu</a:t>
            </a:r>
          </a:p>
          <a:p>
            <a:pPr lvl="1"/>
            <a:r>
              <a:rPr lang="fi-FI" dirty="0"/>
              <a:t>Annetaan asiakkaalle ilmainen palvelu ja otetaan hintaa lisäpalveluista, esim. mobiilipelit tai mobiilisovellukset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F15A91-77C6-2849-BDD0-C2103ACD6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5B0874-CDBA-4647-8FFD-BA34A6381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210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DB08B2-5CF7-C842-BB5B-82075383E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 hinnoittelumenetelmistä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2E8B25-99B4-DE41-9B12-24647FDF4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Mikä on paras hinnoittelumenetelmä?</a:t>
            </a:r>
          </a:p>
          <a:p>
            <a:r>
              <a:rPr lang="fi-FI" dirty="0"/>
              <a:t>Kannattaako yrityksen aina pyrkiä maksimoimaan oma katteensa tuotteita hinnoiteltaessa?</a:t>
            </a:r>
          </a:p>
          <a:p>
            <a:r>
              <a:rPr lang="fi-FI" dirty="0"/>
              <a:t>Kannattaako kilpailijoiden hinnoittelua seurata vai onko järkevämpää keskittyä omaan tekemiseen?</a:t>
            </a:r>
          </a:p>
          <a:p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B96223-96B3-FC43-A507-F65CF3EE5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369C69B-0D19-1240-8F40-472708429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2381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0D6D7A-188F-C549-B508-AC7F25EB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Tuotekehityksen pohjalta muodostetun uuden tuotteen hinnoittelu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F028A8-04C7-E843-8B3D-6DB8A320F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Miten suunnittelun ja jatkokehityksen aiheuttamat kustannukset huomioidaan myytävän tuotteen hinnassa?</a:t>
            </a:r>
          </a:p>
          <a:p>
            <a:pPr lvl="1"/>
            <a:r>
              <a:rPr lang="fi-FI" dirty="0"/>
              <a:t>mm. prototyyppien ja demojen valmistus ja tuottaminen</a:t>
            </a:r>
          </a:p>
          <a:p>
            <a:pPr lvl="1"/>
            <a:r>
              <a:rPr lang="fi-FI" dirty="0"/>
              <a:t>Kaupallistamisesta aiheutuvat kustannukset</a:t>
            </a:r>
          </a:p>
          <a:p>
            <a:r>
              <a:rPr lang="fi-FI" dirty="0"/>
              <a:t>Tuotteen tuottamisen aiheuttama työkustannus</a:t>
            </a:r>
          </a:p>
          <a:p>
            <a:pPr lvl="1"/>
            <a:r>
              <a:rPr lang="fi-FI" dirty="0"/>
              <a:t>Työkustannusten ymmärtäminen ja laskeminen</a:t>
            </a:r>
          </a:p>
          <a:p>
            <a:r>
              <a:rPr lang="fi-FI" dirty="0"/>
              <a:t>Materiaalit</a:t>
            </a:r>
          </a:p>
          <a:p>
            <a:r>
              <a:rPr lang="fi-FI" dirty="0"/>
              <a:t>Kaikki muut aiheutuneet kustannukset</a:t>
            </a:r>
          </a:p>
          <a:p>
            <a:pPr lvl="1"/>
            <a:r>
              <a:rPr lang="fi-FI" dirty="0"/>
              <a:t>Mitä ikinä ne voivatkaan olla?</a:t>
            </a:r>
          </a:p>
          <a:p>
            <a:r>
              <a:rPr lang="fi-FI" dirty="0"/>
              <a:t>Minkälainen kate pitäisi saada?</a:t>
            </a:r>
          </a:p>
          <a:p>
            <a:r>
              <a:rPr lang="fi-FI" dirty="0"/>
              <a:t>Miten suojataan (IPR)? Patentoidaanko? Mikä on patentin arvo?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2C19346-13B4-F04F-91D3-4330F996F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1CEA8D26-0BBE-854E-92CE-AE64F2E6C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2320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461BBCD5-1216-6C40-9A52-5396994F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Kolme tärkeintä hinnoittelussa huomioitavaa näkökulmaa</a:t>
            </a:r>
          </a:p>
        </p:txBody>
      </p:sp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9C423145-B984-3243-9A6E-9634F113F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232099"/>
              </p:ext>
            </p:extLst>
          </p:nvPr>
        </p:nvGraphicFramePr>
        <p:xfrm>
          <a:off x="952452" y="1680654"/>
          <a:ext cx="6461729" cy="4145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00AFC4-4C07-AF42-950A-4933ADB5B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49729F2-AFAF-CB43-A5E1-4A09A1377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1975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237E69-8CC8-8346-ACCB-68D78972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Hinnoittelustrategia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DBF4F5-1D90-B049-8C49-538D94D1A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171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461581-638B-A64E-B675-88A3AB7F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Hinnoittelustrategia lyhyesti kysymyksinä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50928B2-EF11-F84F-BA2F-AF760F1BA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Mikä on hinnoittelun merkitys liiketoiminnallemme?</a:t>
            </a:r>
          </a:p>
          <a:p>
            <a:r>
              <a:rPr lang="fi-FI" dirty="0"/>
              <a:t>Miten hinnoitellaan?</a:t>
            </a:r>
          </a:p>
          <a:p>
            <a:r>
              <a:rPr lang="fi-FI" dirty="0"/>
              <a:t>Mitä huomioidaan?</a:t>
            </a:r>
          </a:p>
          <a:p>
            <a:r>
              <a:rPr lang="fi-FI" dirty="0"/>
              <a:t>Kuka on vastuussa?</a:t>
            </a:r>
          </a:p>
          <a:p>
            <a:r>
              <a:rPr lang="fi-FI" dirty="0"/>
              <a:t>Miten erottaudumme?</a:t>
            </a:r>
          </a:p>
          <a:p>
            <a:r>
              <a:rPr lang="fi-FI" dirty="0"/>
              <a:t>Minkälaisen mielikuvan haluamme muodostaa yrityksestämme ja tuotteistamme?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B68FBE-C2AE-F84E-BC43-CD60E1B0E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D303F30-AC07-0C48-BF7F-718A737D3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27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0069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DB69CC4-0B66-D843-8021-7579CAAE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Hinnoittelustrategiaan vaikuttavia menetelmiä ja valintoja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5EE09FA-B3D6-D149-B1C9-0197044F7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000" dirty="0"/>
              <a:t>Elinkaarihinnoittelu</a:t>
            </a:r>
          </a:p>
          <a:p>
            <a:r>
              <a:rPr lang="fi-FI" sz="2000" dirty="0"/>
              <a:t>Psykologinen hinnoittelu</a:t>
            </a:r>
          </a:p>
          <a:p>
            <a:r>
              <a:rPr lang="fi-FI" sz="2000" dirty="0"/>
              <a:t>Alhaisin hinta vs. korkein hinta</a:t>
            </a:r>
          </a:p>
          <a:p>
            <a:pPr lvl="1"/>
            <a:r>
              <a:rPr lang="fi-FI" sz="2000" dirty="0"/>
              <a:t>Esim. suurtuotannon edut tai hetkellinen ns. kermankuorinta</a:t>
            </a:r>
          </a:p>
          <a:p>
            <a:r>
              <a:rPr lang="fi-FI" sz="2000" dirty="0"/>
              <a:t>Verkostojen hinnoittelu</a:t>
            </a:r>
          </a:p>
          <a:p>
            <a:r>
              <a:rPr lang="fi-FI" sz="2000" dirty="0"/>
              <a:t>Vakiotuote vs. täysin omaleimainen/räätälöity tuote</a:t>
            </a:r>
          </a:p>
          <a:p>
            <a:r>
              <a:rPr lang="fi-FI" sz="2000" dirty="0" err="1"/>
              <a:t>Hintadifferointi</a:t>
            </a:r>
            <a:endParaRPr lang="fi-FI" sz="2000" dirty="0"/>
          </a:p>
          <a:p>
            <a:pPr lvl="1"/>
            <a:r>
              <a:rPr lang="fi-FI" sz="2000" dirty="0"/>
              <a:t>Esim. asiakkaan ostokyvyn, maantieteellisen alueen tai kausivaihtelun mukaan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67D5DB3-18C4-824D-99E8-D87B1AEFE6A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Sopimushinnat</a:t>
            </a:r>
          </a:p>
          <a:p>
            <a:pPr lvl="1"/>
            <a:r>
              <a:rPr lang="fi-FI" dirty="0"/>
              <a:t>Esim. SaaS-hinnoittelu</a:t>
            </a:r>
          </a:p>
          <a:p>
            <a:r>
              <a:rPr lang="fi-FI" dirty="0"/>
              <a:t>Laadun variointi</a:t>
            </a:r>
          </a:p>
          <a:p>
            <a:pPr lvl="1"/>
            <a:r>
              <a:rPr lang="fi-FI" dirty="0"/>
              <a:t>Palvelutasot</a:t>
            </a:r>
          </a:p>
          <a:p>
            <a:pPr lvl="1"/>
            <a:r>
              <a:rPr lang="fi-FI" dirty="0"/>
              <a:t>Laatutasot</a:t>
            </a:r>
          </a:p>
          <a:p>
            <a:r>
              <a:rPr lang="fi-FI" dirty="0"/>
              <a:t>Vaikuttaminen markkinaan</a:t>
            </a:r>
          </a:p>
          <a:p>
            <a:pPr lvl="1"/>
            <a:r>
              <a:rPr lang="fi-FI" dirty="0"/>
              <a:t>Markkinaosuuden kasvattaminen</a:t>
            </a:r>
          </a:p>
          <a:p>
            <a:pPr lvl="1"/>
            <a:r>
              <a:rPr lang="fi-FI" dirty="0"/>
              <a:t>Kilpailijoiden markkinoille tulemisen estäminen</a:t>
            </a:r>
          </a:p>
          <a:p>
            <a:r>
              <a:rPr lang="fi-FI" dirty="0"/>
              <a:t>Alennusjärjestelmä ja -politiikka</a:t>
            </a:r>
          </a:p>
          <a:p>
            <a:r>
              <a:rPr lang="fi-FI" dirty="0"/>
              <a:t>Maksuehdot</a:t>
            </a:r>
          </a:p>
          <a:p>
            <a:r>
              <a:rPr lang="fi-FI" dirty="0"/>
              <a:t>Hinnan esittäminen ja viestintä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82BBF1F6-B617-804E-8DFE-ED42AF58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Hinnoittelu - Timo Toivanen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209B300-F0B1-A24D-A4A4-97CF7C9A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F9AF-93B8-2D4B-A46D-7A3E85532616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1876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4565DC-6181-0245-B34E-53E4F0A0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Alennukset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B180EB-A3A8-E34B-B1B4-CF750007D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Missä tilanteissa alennusta kannattaa antaa?</a:t>
            </a:r>
          </a:p>
          <a:p>
            <a:r>
              <a:rPr lang="fi-FI" dirty="0"/>
              <a:t>Kuinka paljon alennusta kannattaa antaa?</a:t>
            </a:r>
          </a:p>
          <a:p>
            <a:r>
              <a:rPr lang="fi-FI" dirty="0"/>
              <a:t>Kuka päättää alennuksista?</a:t>
            </a:r>
          </a:p>
          <a:p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6DF117A-7922-804A-B49E-657A7932A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600A64-FB4B-2340-8F93-E2098A42B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29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762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C70416-D6A4-B746-94D5-A8632570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Illan päätteeksi käsiteltävät kysymykset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AD1DB1-9851-E046-817F-53BA68F3F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Mitkä olivat valmennuksen tärkeimmät opit?</a:t>
            </a:r>
          </a:p>
          <a:p>
            <a:r>
              <a:rPr lang="fi-FI" dirty="0"/>
              <a:t>Mitä valmennuksen asioista pystyt hyödyntämään omassa yrityksessäsi/työssäsi?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38C61DF-B9E4-F044-8638-1A8AD9C99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96D70A6-488E-BE47-9336-4E9502D67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5041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2E7E5E-11F4-0D41-B1F4-14B195A9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 hinnoittelustrategiasta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7D2405-94C1-5748-8D58-43B265E8E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asioita hinnoittelustrategiassa tulisi huomioida?</a:t>
            </a:r>
          </a:p>
          <a:p>
            <a:r>
              <a:rPr lang="fi-FI" dirty="0"/>
              <a:t>Milloin asiakkaalle kannattaa antaa alennusta?</a:t>
            </a:r>
          </a:p>
          <a:p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139DE10-DED7-9941-A618-434E16F29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00901CF-C9E9-EB4F-8D4A-EAFABF088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30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4955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Kehittämisideat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Laadi itsellesi tai yrityksellesi selkeä hinnoittelustrategia.</a:t>
            </a:r>
          </a:p>
          <a:p>
            <a:pPr lvl="1"/>
            <a:r>
              <a:rPr lang="fi-FI" dirty="0"/>
              <a:t>Esim. Hinnoittelustrategiaan vaikuttavia menetelmiä ja valintoja –diassa mainitut asiat huomioiden.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Hinnoittelun perusteet - kouluttajan 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62F9AF-93B8-2D4B-A46D-7A3E85532616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7107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C70416-D6A4-B746-94D5-A8632570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Loppupohdinnat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AD1DB1-9851-E046-817F-53BA68F3F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Mitkä olivat valmennuksen tärkeimmät opit?</a:t>
            </a:r>
          </a:p>
          <a:p>
            <a:r>
              <a:rPr lang="fi-FI" dirty="0"/>
              <a:t>Mitä valmennuksen asioista pystyt hyödyntämään omassa yrityksessäsi/työssäsi?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38C61DF-B9E4-F044-8638-1A8AD9C99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96D70A6-488E-BE47-9336-4E9502D67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32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8248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Verkostot ovat yrittäjälle mittaamattoman tärkeitä.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b="1" dirty="0"/>
              <a:t>Verkostoidun</a:t>
            </a:r>
            <a:r>
              <a:rPr lang="fi-FI" dirty="0"/>
              <a:t> mielelläni kanssasi </a:t>
            </a:r>
            <a:r>
              <a:rPr lang="fi-FI" dirty="0" err="1"/>
              <a:t>LinkedInissä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Jos lähetät verkostoitumiskutsun, mainitsethan kutsussa päivämäärän ja tapahtuman nimen.</a:t>
            </a:r>
          </a:p>
          <a:p>
            <a:pPr lvl="1"/>
            <a:r>
              <a:rPr lang="fi-FI" dirty="0"/>
              <a:t>Jos olit tyytyväinen esitykseni antiin, </a:t>
            </a:r>
            <a:r>
              <a:rPr lang="fi-FI" b="1" dirty="0"/>
              <a:t>käythän kannattamassa mieleistäsi osaamistani </a:t>
            </a:r>
            <a:r>
              <a:rPr lang="fi-FI" dirty="0"/>
              <a:t>(</a:t>
            </a:r>
            <a:r>
              <a:rPr lang="fi-FI" dirty="0" err="1"/>
              <a:t>Skills</a:t>
            </a:r>
            <a:r>
              <a:rPr lang="fi-FI" dirty="0"/>
              <a:t> &amp; </a:t>
            </a:r>
            <a:r>
              <a:rPr lang="fi-FI" dirty="0" err="1"/>
              <a:t>Endorsement</a:t>
            </a:r>
            <a:r>
              <a:rPr lang="fi-FI" dirty="0"/>
              <a:t> / </a:t>
            </a:r>
            <a:r>
              <a:rPr lang="fi-FI" dirty="0" err="1"/>
              <a:t>LinkedIn</a:t>
            </a:r>
            <a:r>
              <a:rPr lang="fi-FI" dirty="0"/>
              <a:t>).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fi-FI" dirty="0"/>
              <a:t>Jos joku valmennuksen asioista jäi vielä askarruttamaan, </a:t>
            </a:r>
            <a:r>
              <a:rPr lang="fi-FI" b="1" dirty="0"/>
              <a:t>lähetä ihmeessä kysymyksesi/kommenttisi </a:t>
            </a:r>
            <a:r>
              <a:rPr lang="fi-FI" dirty="0"/>
              <a:t>sähköpostilla osoitteeseeni: </a:t>
            </a:r>
            <a:r>
              <a:rPr lang="fi-FI" sz="2000" dirty="0">
                <a:hlinkClick r:id="rId2"/>
              </a:rPr>
              <a:t>timo.toivanen@ttvalmennus.fi</a:t>
            </a:r>
            <a:endParaRPr lang="fi-FI" sz="2000" dirty="0"/>
          </a:p>
          <a:p>
            <a:pPr lvl="1"/>
            <a:r>
              <a:rPr lang="fi-FI" dirty="0"/>
              <a:t>Mainitsethan viestisi otsikossa tapahtuman nimen ja päivämäärän.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8C499D5-F9E3-B74F-A89C-CA866A94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Hinnoittelu - Timo Toivanen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5C24E8-F81A-1A4F-842F-0263F103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2F9AF-93B8-2D4B-A46D-7A3E85532616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809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Onnea ja menestystä!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Kiitos.</a:t>
            </a:r>
          </a:p>
        </p:txBody>
      </p:sp>
    </p:spTree>
    <p:extLst>
      <p:ext uri="{BB962C8B-B14F-4D97-AF65-F5344CB8AC3E}">
        <p14:creationId xmlns:p14="http://schemas.microsoft.com/office/powerpoint/2010/main" val="76670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Pohjustus</a:t>
            </a:r>
          </a:p>
          <a:p>
            <a:r>
              <a:rPr lang="fi-FI" dirty="0"/>
              <a:t>Hinnoittelu ja sen merkitys liiketoiminnalle</a:t>
            </a:r>
          </a:p>
          <a:p>
            <a:r>
              <a:rPr lang="fi-FI" dirty="0"/>
              <a:t>Hinnoittelumenetelmiä</a:t>
            </a:r>
          </a:p>
          <a:p>
            <a:r>
              <a:rPr lang="fi-FI" dirty="0"/>
              <a:t>Hinnoittelustrategia</a:t>
            </a:r>
          </a:p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6B5E39-C399-584A-A885-DDF9B8F41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DABE5C-91B1-AB4E-A8E7-387070FD2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338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03BEF76C-9161-0742-9925-A0699723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Pohjustus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6425788-A403-F24D-B0BD-FF6DD2641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42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425D8-2192-1243-87C4-E57EE26B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Kannattavuuden käsitteitä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79C7C8-30A5-C54F-BAEB-B86647148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Tuloslaskelma</a:t>
            </a:r>
          </a:p>
          <a:p>
            <a:r>
              <a:rPr lang="fi-FI" dirty="0"/>
              <a:t>Liikevaihto</a:t>
            </a:r>
          </a:p>
          <a:p>
            <a:r>
              <a:rPr lang="fi-FI" dirty="0"/>
              <a:t>Katetuotto / myyntikate</a:t>
            </a:r>
          </a:p>
          <a:p>
            <a:r>
              <a:rPr lang="fi-FI" dirty="0"/>
              <a:t>Poistot</a:t>
            </a:r>
          </a:p>
          <a:p>
            <a:r>
              <a:rPr lang="fi-FI" dirty="0"/>
              <a:t>Tulos / voitto</a:t>
            </a:r>
          </a:p>
          <a:p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231C0FF-9A76-9442-8ABB-7878015F7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EE86E85-834B-644E-A884-06FB9F7E2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868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tsikko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Yrityksen talouden toiminnan terveyskolmio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0800000">
            <a:off x="2915816" y="2564904"/>
            <a:ext cx="2808287" cy="2232025"/>
          </a:xfrm>
          <a:prstGeom prst="triangle">
            <a:avLst>
              <a:gd name="adj" fmla="val 50000"/>
            </a:avLst>
          </a:prstGeom>
          <a:solidFill>
            <a:srgbClr val="EA4B08"/>
          </a:solidFill>
          <a:ln>
            <a:noFill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>
              <a:defRPr/>
            </a:pPr>
            <a:endParaRPr lang="fi-FI">
              <a:solidFill>
                <a:srgbClr val="FFFF00"/>
              </a:solidFill>
              <a:ea typeface="ＭＳ Ｐゴシック" pitchFamily="-109" charset="-12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2700" y="2233452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i-FI" sz="2400" b="1" dirty="0">
                <a:latin typeface="Calibri" pitchFamily="34" charset="0"/>
                <a:ea typeface="ＭＳ Ｐゴシック" pitchFamily="-109" charset="-128"/>
                <a:cs typeface="Arial" charset="0"/>
              </a:rPr>
              <a:t>Maksuvalmius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30972" y="4753732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i-FI" sz="2400" b="1" dirty="0">
                <a:latin typeface="Calibri" pitchFamily="34" charset="0"/>
                <a:ea typeface="ＭＳ Ｐゴシック" pitchFamily="-109" charset="-128"/>
                <a:cs typeface="Arial" charset="0"/>
              </a:rPr>
              <a:t>Kannattavuus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79244" y="2233452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i-FI" sz="2400" b="1" dirty="0">
                <a:latin typeface="Calibri" pitchFamily="34" charset="0"/>
                <a:ea typeface="ＭＳ Ｐゴシック" pitchFamily="-109" charset="-128"/>
                <a:cs typeface="Arial" charset="0"/>
              </a:rPr>
              <a:t>Vakavaraisuus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FF83F6A-58C1-214B-B95F-FB8AC4F5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Hinnoittelu - Timo Toivanen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18C4D2A-6020-7D46-BA23-4A380F42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ED34-F421-4281-9E25-AC9D56211BA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039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Yrityksen laskentatoimen tuottama tieto</a:t>
            </a:r>
          </a:p>
        </p:txBody>
      </p:sp>
      <p:sp>
        <p:nvSpPr>
          <p:cNvPr id="7" name="Tekstin paikkamerkki 5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>
                <a:latin typeface="Arial" charset="0"/>
              </a:rPr>
              <a:t>Sisäinen laskentatoimi</a:t>
            </a:r>
          </a:p>
        </p:txBody>
      </p:sp>
      <p:sp>
        <p:nvSpPr>
          <p:cNvPr id="8" name="Sisällön paikkamerkki 6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fi-FI" dirty="0">
                <a:latin typeface="Arial" charset="0"/>
              </a:rPr>
              <a:t>Johto ja muut</a:t>
            </a:r>
          </a:p>
          <a:p>
            <a:pPr eaLnBrk="1" hangingPunct="1">
              <a:buFontTx/>
              <a:buNone/>
            </a:pPr>
            <a:r>
              <a:rPr lang="fi-FI" dirty="0">
                <a:latin typeface="Arial" charset="0"/>
              </a:rPr>
              <a:t>päätöksentekijät</a:t>
            </a:r>
          </a:p>
          <a:p>
            <a:pPr eaLnBrk="1" hangingPunct="1"/>
            <a:r>
              <a:rPr lang="fi-FI" dirty="0">
                <a:latin typeface="Arial" charset="0"/>
              </a:rPr>
              <a:t>Budjetit</a:t>
            </a:r>
          </a:p>
          <a:p>
            <a:pPr eaLnBrk="1" hangingPunct="1"/>
            <a:r>
              <a:rPr lang="fi-FI" dirty="0">
                <a:latin typeface="Arial" charset="0"/>
              </a:rPr>
              <a:t>Kustannuslaskelmat</a:t>
            </a:r>
          </a:p>
          <a:p>
            <a:pPr eaLnBrk="1" hangingPunct="1"/>
            <a:r>
              <a:rPr lang="fi-FI" dirty="0">
                <a:latin typeface="Arial" charset="0"/>
              </a:rPr>
              <a:t>Hinnoittelulaskelmat</a:t>
            </a:r>
          </a:p>
          <a:p>
            <a:pPr eaLnBrk="1" hangingPunct="1"/>
            <a:r>
              <a:rPr lang="fi-FI" dirty="0">
                <a:latin typeface="Arial" charset="0"/>
              </a:rPr>
              <a:t>Investointilaskelmat</a:t>
            </a:r>
          </a:p>
          <a:p>
            <a:pPr eaLnBrk="1" hangingPunct="1"/>
            <a:r>
              <a:rPr lang="fi-FI" dirty="0">
                <a:latin typeface="Arial" charset="0"/>
              </a:rPr>
              <a:t>Ennusteet</a:t>
            </a:r>
          </a:p>
        </p:txBody>
      </p:sp>
      <p:sp>
        <p:nvSpPr>
          <p:cNvPr id="9" name="Tekstin paikkamerkki 7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>
                <a:latin typeface="Arial" charset="0"/>
              </a:rPr>
              <a:t>Ulkoinen laskentatoimi</a:t>
            </a:r>
          </a:p>
        </p:txBody>
      </p:sp>
      <p:sp>
        <p:nvSpPr>
          <p:cNvPr id="10" name="Sisällön paikkamerkki 8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fi-FI" dirty="0">
                <a:latin typeface="Arial" charset="0"/>
              </a:rPr>
              <a:t>Ulkoiset sidosryhmät</a:t>
            </a:r>
          </a:p>
          <a:p>
            <a:pPr eaLnBrk="1" hangingPunct="1"/>
            <a:r>
              <a:rPr lang="fi-FI" dirty="0">
                <a:latin typeface="Arial" charset="0"/>
              </a:rPr>
              <a:t>Tuloslaskelma</a:t>
            </a:r>
          </a:p>
          <a:p>
            <a:pPr eaLnBrk="1" hangingPunct="1"/>
            <a:r>
              <a:rPr lang="fi-FI" dirty="0">
                <a:latin typeface="Arial" charset="0"/>
              </a:rPr>
              <a:t>Tase</a:t>
            </a:r>
          </a:p>
          <a:p>
            <a:pPr eaLnBrk="1" hangingPunct="1"/>
            <a:r>
              <a:rPr lang="fi-FI" dirty="0">
                <a:latin typeface="Arial" charset="0"/>
              </a:rPr>
              <a:t>Rahoituslaskelma</a:t>
            </a:r>
          </a:p>
          <a:p>
            <a:pPr eaLnBrk="1" hangingPunct="1"/>
            <a:r>
              <a:rPr lang="fi-FI" dirty="0">
                <a:latin typeface="Arial" charset="0"/>
              </a:rPr>
              <a:t>Veroilmoitus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26F81F-705E-F04F-8096-B49C5B50F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Hinnoittelu - Timo Toivanen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D036F0-FE06-854A-9C89-C4C550601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C160D-F99C-6A4F-AD85-1998FDDDA45D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890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48CE60CA-9032-CF47-881F-1F084ED5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Hinnoittelu ja sen merkitys liiketoiminnalle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B8F4282-0CA9-F643-AC1E-3E3955E3A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3153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16466</TotalTime>
  <Words>1031</Words>
  <Application>Microsoft Office PowerPoint</Application>
  <PresentationFormat>Näytössä katseltava diaesitys (4:3)</PresentationFormat>
  <Paragraphs>278</Paragraphs>
  <Slides>34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34</vt:i4>
      </vt:variant>
    </vt:vector>
  </HeadingPairs>
  <TitlesOfParts>
    <vt:vector size="44" baseType="lpstr">
      <vt:lpstr>ＭＳ Ｐゴシック</vt:lpstr>
      <vt:lpstr>Arial</vt:lpstr>
      <vt:lpstr>Calibri</vt:lpstr>
      <vt:lpstr>Courier New</vt:lpstr>
      <vt:lpstr>Symbol</vt:lpstr>
      <vt:lpstr>Times New Roman</vt:lpstr>
      <vt:lpstr>Wingdings</vt:lpstr>
      <vt:lpstr>Office Theme</vt:lpstr>
      <vt:lpstr>Laskentataulukko</vt:lpstr>
      <vt:lpstr>Kaava</vt:lpstr>
      <vt:lpstr>Löydä tie tuloksellisuuteen oikean hinnoittelun avulla  Hinnoitteluvalmennus yrityksille</vt:lpstr>
      <vt:lpstr>Timo Toivanen, TT Valmennus Oy</vt:lpstr>
      <vt:lpstr>Illan päätteeksi käsiteltävät kysymykset</vt:lpstr>
      <vt:lpstr>Sisältö</vt:lpstr>
      <vt:lpstr>Pohjustus</vt:lpstr>
      <vt:lpstr>Kannattavuuden käsitteitä</vt:lpstr>
      <vt:lpstr>Yrityksen talouden toiminnan terveyskolmio</vt:lpstr>
      <vt:lpstr>Yrityksen laskentatoimen tuottama tieto</vt:lpstr>
      <vt:lpstr>Hinnoittelu ja sen merkitys liiketoiminnalle</vt:lpstr>
      <vt:lpstr>Hinta kilpailukeinona</vt:lpstr>
      <vt:lpstr>Hinnoitteluun vaikuttavia tekijöitä</vt:lpstr>
      <vt:lpstr>Hinnoittelualue</vt:lpstr>
      <vt:lpstr>Arvonlisäveron muodostuminen</vt:lpstr>
      <vt:lpstr>Arvonlisäveron laskeminen</vt:lpstr>
      <vt:lpstr>Arvonlisävero hinnoittelussa</vt:lpstr>
      <vt:lpstr>hinnoittelumenetelmiä</vt:lpstr>
      <vt:lpstr>Hinnoittelumenetelmien jaottelua</vt:lpstr>
      <vt:lpstr>Katetuottohinnoittelu</vt:lpstr>
      <vt:lpstr>Katetuottohinnoittelu, esimerkki</vt:lpstr>
      <vt:lpstr>Hinnoittelukerroin</vt:lpstr>
      <vt:lpstr>Palvelujen hinnoittelumenetelmiä</vt:lpstr>
      <vt:lpstr>Uudempia hinnoittelumalleja</vt:lpstr>
      <vt:lpstr>Kysymyksiä hinnoittelumenetelmistä</vt:lpstr>
      <vt:lpstr>Tuotekehityksen pohjalta muodostetun uuden tuotteen hinnoittelu</vt:lpstr>
      <vt:lpstr>Kolme tärkeintä hinnoittelussa huomioitavaa näkökulmaa</vt:lpstr>
      <vt:lpstr>Hinnoittelustrategia</vt:lpstr>
      <vt:lpstr>Hinnoittelustrategia lyhyesti kysymyksinä</vt:lpstr>
      <vt:lpstr>Hinnoittelustrategiaan vaikuttavia menetelmiä ja valintoja</vt:lpstr>
      <vt:lpstr>Alennukset</vt:lpstr>
      <vt:lpstr>Kysymyksiä hinnoittelustrategiasta</vt:lpstr>
      <vt:lpstr>Kehittämisideat</vt:lpstr>
      <vt:lpstr>Loppupohdinnat</vt:lpstr>
      <vt:lpstr>Verkostot ovat yrittäjälle mittaamattoman tärkeitä.</vt:lpstr>
      <vt:lpstr>Onnea ja menestystä!</vt:lpstr>
    </vt:vector>
  </TitlesOfParts>
  <Company>Neutron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Topi Saari</dc:creator>
  <cp:lastModifiedBy>Heidi Jaakkola</cp:lastModifiedBy>
  <cp:revision>53</cp:revision>
  <dcterms:created xsi:type="dcterms:W3CDTF">2015-05-30T01:39:49Z</dcterms:created>
  <dcterms:modified xsi:type="dcterms:W3CDTF">2018-02-27T08:50:20Z</dcterms:modified>
</cp:coreProperties>
</file>